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7" r:id="rId2"/>
  </p:sldMasterIdLst>
  <p:notesMasterIdLst>
    <p:notesMasterId r:id="rId84"/>
  </p:notesMasterIdLst>
  <p:handoutMasterIdLst>
    <p:handoutMasterId r:id="rId85"/>
  </p:handoutMasterIdLst>
  <p:sldIdLst>
    <p:sldId id="357" r:id="rId3"/>
    <p:sldId id="359" r:id="rId4"/>
    <p:sldId id="365" r:id="rId5"/>
    <p:sldId id="274" r:id="rId6"/>
    <p:sldId id="304" r:id="rId7"/>
    <p:sldId id="370" r:id="rId8"/>
    <p:sldId id="371" r:id="rId9"/>
    <p:sldId id="372" r:id="rId10"/>
    <p:sldId id="305" r:id="rId11"/>
    <p:sldId id="366" r:id="rId12"/>
    <p:sldId id="373" r:id="rId13"/>
    <p:sldId id="306" r:id="rId14"/>
    <p:sldId id="307" r:id="rId15"/>
    <p:sldId id="374" r:id="rId16"/>
    <p:sldId id="434" r:id="rId17"/>
    <p:sldId id="435" r:id="rId18"/>
    <p:sldId id="436" r:id="rId19"/>
    <p:sldId id="364" r:id="rId20"/>
    <p:sldId id="375" r:id="rId21"/>
    <p:sldId id="308" r:id="rId22"/>
    <p:sldId id="322" r:id="rId23"/>
    <p:sldId id="376" r:id="rId24"/>
    <p:sldId id="327" r:id="rId25"/>
    <p:sldId id="379" r:id="rId26"/>
    <p:sldId id="328" r:id="rId27"/>
    <p:sldId id="382" r:id="rId28"/>
    <p:sldId id="377" r:id="rId29"/>
    <p:sldId id="378" r:id="rId30"/>
    <p:sldId id="310" r:id="rId31"/>
    <p:sldId id="324" r:id="rId32"/>
    <p:sldId id="325" r:id="rId33"/>
    <p:sldId id="380" r:id="rId34"/>
    <p:sldId id="323" r:id="rId35"/>
    <p:sldId id="381" r:id="rId36"/>
    <p:sldId id="321" r:id="rId37"/>
    <p:sldId id="320" r:id="rId38"/>
    <p:sldId id="275" r:id="rId39"/>
    <p:sldId id="331" r:id="rId40"/>
    <p:sldId id="336" r:id="rId41"/>
    <p:sldId id="335" r:id="rId42"/>
    <p:sldId id="383" r:id="rId43"/>
    <p:sldId id="390" r:id="rId44"/>
    <p:sldId id="392" r:id="rId45"/>
    <p:sldId id="393" r:id="rId46"/>
    <p:sldId id="394" r:id="rId47"/>
    <p:sldId id="396" r:id="rId48"/>
    <p:sldId id="397" r:id="rId49"/>
    <p:sldId id="398" r:id="rId50"/>
    <p:sldId id="399" r:id="rId51"/>
    <p:sldId id="400" r:id="rId52"/>
    <p:sldId id="401" r:id="rId53"/>
    <p:sldId id="402" r:id="rId54"/>
    <p:sldId id="404" r:id="rId55"/>
    <p:sldId id="405" r:id="rId56"/>
    <p:sldId id="406" r:id="rId57"/>
    <p:sldId id="407" r:id="rId58"/>
    <p:sldId id="408" r:id="rId59"/>
    <p:sldId id="409" r:id="rId60"/>
    <p:sldId id="410" r:id="rId61"/>
    <p:sldId id="411" r:id="rId62"/>
    <p:sldId id="412" r:id="rId63"/>
    <p:sldId id="413" r:id="rId64"/>
    <p:sldId id="414" r:id="rId65"/>
    <p:sldId id="415" r:id="rId66"/>
    <p:sldId id="416" r:id="rId67"/>
    <p:sldId id="417" r:id="rId68"/>
    <p:sldId id="418" r:id="rId69"/>
    <p:sldId id="419" r:id="rId70"/>
    <p:sldId id="420" r:id="rId71"/>
    <p:sldId id="421" r:id="rId72"/>
    <p:sldId id="422" r:id="rId73"/>
    <p:sldId id="423" r:id="rId74"/>
    <p:sldId id="425" r:id="rId75"/>
    <p:sldId id="426" r:id="rId76"/>
    <p:sldId id="427" r:id="rId77"/>
    <p:sldId id="428" r:id="rId78"/>
    <p:sldId id="429" r:id="rId79"/>
    <p:sldId id="430" r:id="rId80"/>
    <p:sldId id="431" r:id="rId81"/>
    <p:sldId id="432" r:id="rId82"/>
    <p:sldId id="433" r:id="rId83"/>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D3D3D3"/>
    <a:srgbClr val="E0E0E0"/>
    <a:srgbClr val="EAEAEA"/>
    <a:srgbClr val="DDDDDD"/>
    <a:srgbClr val="C0C0C0"/>
    <a:srgbClr val="33CCCC"/>
    <a:srgbClr val="FFFFFF"/>
    <a:srgbClr val="BFC1E2"/>
    <a:srgbClr val="0000FF"/>
    <a:srgbClr val="FFF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0735" autoAdjust="0"/>
    <p:restoredTop sz="94180" autoAdjust="0"/>
  </p:normalViewPr>
  <p:slideViewPr>
    <p:cSldViewPr>
      <p:cViewPr varScale="1">
        <p:scale>
          <a:sx n="79" d="100"/>
          <a:sy n="79" d="100"/>
        </p:scale>
        <p:origin x="-552" y="-115"/>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notesMaster" Target="notesMasters/notesMaster1.xml"/><Relationship Id="rId89"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21507"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21508"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21509"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499F0709-4C35-4860-9A27-307BA4130868}" type="slidenum">
              <a:rPr lang="en-US" altLang="en-US"/>
              <a:pPr>
                <a:defRPr/>
              </a:pPr>
              <a:t>‹#›</a:t>
            </a:fld>
            <a:endParaRPr lang="en-US" altLang="en-US"/>
          </a:p>
        </p:txBody>
      </p:sp>
    </p:spTree>
    <p:extLst>
      <p:ext uri="{BB962C8B-B14F-4D97-AF65-F5344CB8AC3E}">
        <p14:creationId xmlns:p14="http://schemas.microsoft.com/office/powerpoint/2010/main" xmlns="" val="3727546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2048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946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048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48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2048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DA785524-BD3B-467A-A531-C6244234E39E}" type="slidenum">
              <a:rPr lang="en-US" altLang="en-US"/>
              <a:pPr>
                <a:defRPr/>
              </a:pPr>
              <a:t>‹#›</a:t>
            </a:fld>
            <a:endParaRPr lang="en-US" altLang="en-US"/>
          </a:p>
        </p:txBody>
      </p:sp>
    </p:spTree>
    <p:extLst>
      <p:ext uri="{BB962C8B-B14F-4D97-AF65-F5344CB8AC3E}">
        <p14:creationId xmlns:p14="http://schemas.microsoft.com/office/powerpoint/2010/main" xmlns="" val="31380362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smtClean="0">
              <a:latin typeface="Arial" panose="020B0604020202020204" pitchFamily="34" charset="0"/>
            </a:endParaRPr>
          </a:p>
        </p:txBody>
      </p:sp>
    </p:spTree>
    <p:extLst>
      <p:ext uri="{BB962C8B-B14F-4D97-AF65-F5344CB8AC3E}">
        <p14:creationId xmlns:p14="http://schemas.microsoft.com/office/powerpoint/2010/main" xmlns="" val="39258626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6EEC1D1D-2E1F-4C9D-822F-851517AF8762}" type="slidenum">
              <a:rPr lang="en-US" altLang="en-US" smtClean="0">
                <a:latin typeface="Calibri" panose="020F0502020204030204" pitchFamily="34" charset="0"/>
              </a:rPr>
              <a:pPr fontAlgn="base">
                <a:spcBef>
                  <a:spcPct val="0"/>
                </a:spcBef>
                <a:spcAft>
                  <a:spcPct val="0"/>
                </a:spcAft>
              </a:pPr>
              <a:t>63</a:t>
            </a:fld>
            <a:endParaRPr lang="en-US" altLang="en-US" smtClean="0">
              <a:latin typeface="Calibri" panose="020F0502020204030204" pitchFamily="34" charset="0"/>
            </a:endParaRPr>
          </a:p>
        </p:txBody>
      </p:sp>
      <p:sp>
        <p:nvSpPr>
          <p:cNvPr id="54275" name="Rectangle 2"/>
          <p:cNvSpPr>
            <a:spLocks noGrp="1" noRot="1" noChangeAspect="1" noChangeArrowheads="1" noTextEdit="1"/>
          </p:cNvSpPr>
          <p:nvPr>
            <p:ph type="sldImg"/>
          </p:nvPr>
        </p:nvSpPr>
        <p:spPr bwMode="auto">
          <a:xfrm>
            <a:off x="381000" y="685800"/>
            <a:ext cx="6096000" cy="3429000"/>
          </a:xfrm>
          <a:solidFill>
            <a:srgbClr val="FFFFFF"/>
          </a:solidFill>
          <a:ln>
            <a:solidFill>
              <a:srgbClr val="000000"/>
            </a:solidFill>
            <a:miter lim="800000"/>
            <a:headEnd/>
            <a:tailEnd/>
          </a:ln>
        </p:spPr>
      </p:sp>
      <p:sp>
        <p:nvSpPr>
          <p:cNvPr id="54276"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en-US" altLang="en-US" smtClean="0"/>
          </a:p>
        </p:txBody>
      </p:sp>
    </p:spTree>
    <p:extLst>
      <p:ext uri="{BB962C8B-B14F-4D97-AF65-F5344CB8AC3E}">
        <p14:creationId xmlns:p14="http://schemas.microsoft.com/office/powerpoint/2010/main" xmlns="" val="2169219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Uptake of </a:t>
            </a:r>
            <a:r>
              <a:rPr lang="en-US" dirty="0" err="1" smtClean="0"/>
              <a:t>diphosphonates</a:t>
            </a:r>
            <a:r>
              <a:rPr lang="en-US" dirty="0" smtClean="0"/>
              <a:t> depends on local blood flow, </a:t>
            </a:r>
            <a:r>
              <a:rPr lang="en-US" dirty="0" err="1" smtClean="0"/>
              <a:t>osteoblastic</a:t>
            </a:r>
            <a:r>
              <a:rPr lang="en-US" dirty="0" smtClean="0"/>
              <a:t> activity and extraction efficiency.</a:t>
            </a:r>
          </a:p>
          <a:p>
            <a:r>
              <a:rPr lang="en-US" dirty="0" smtClean="0"/>
              <a:t>The actual mechanism of uptake is still not fully understood but </a:t>
            </a:r>
            <a:r>
              <a:rPr lang="en-US" dirty="0" err="1" smtClean="0"/>
              <a:t>diphosphonates</a:t>
            </a:r>
            <a:r>
              <a:rPr lang="en-US" dirty="0" smtClean="0"/>
              <a:t> are probably incorporated into the </a:t>
            </a:r>
            <a:r>
              <a:rPr lang="en-US" dirty="0" err="1" smtClean="0"/>
              <a:t>hydroxyapatite</a:t>
            </a:r>
            <a:r>
              <a:rPr lang="en-US" dirty="0" smtClean="0"/>
              <a:t> crystal on the bone surface. 99mTc-MDP is the most widely used bone agent, giving optimal contrast between normal and diseased bone</a:t>
            </a:r>
          </a:p>
          <a:p>
            <a:endParaRPr lang="en-US" dirty="0"/>
          </a:p>
        </p:txBody>
      </p:sp>
      <p:sp>
        <p:nvSpPr>
          <p:cNvPr id="4" name="Slide Number Placeholder 3"/>
          <p:cNvSpPr>
            <a:spLocks noGrp="1"/>
          </p:cNvSpPr>
          <p:nvPr>
            <p:ph type="sldNum" sz="quarter" idx="10"/>
          </p:nvPr>
        </p:nvSpPr>
        <p:spPr/>
        <p:txBody>
          <a:bodyPr/>
          <a:lstStyle/>
          <a:p>
            <a:pPr>
              <a:defRPr/>
            </a:pPr>
            <a:fld id="{DA785524-BD3B-467A-A531-C6244234E39E}" type="slidenum">
              <a:rPr lang="en-US" altLang="en-US" smtClean="0"/>
              <a:pPr>
                <a:defRPr/>
              </a:pPr>
              <a:t>12</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A785524-BD3B-467A-A531-C6244234E39E}" type="slidenum">
              <a:rPr lang="en-US" altLang="en-US" smtClean="0"/>
              <a:pPr>
                <a:defRPr/>
              </a:pPr>
              <a:t>13</a:t>
            </a:fld>
            <a:endParaRPr lang="en-US" altLang="en-US"/>
          </a:p>
        </p:txBody>
      </p:sp>
    </p:spTree>
    <p:extLst>
      <p:ext uri="{BB962C8B-B14F-4D97-AF65-F5344CB8AC3E}">
        <p14:creationId xmlns:p14="http://schemas.microsoft.com/office/powerpoint/2010/main" xmlns="" val="40421795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A785524-BD3B-467A-A531-C6244234E39E}" type="slidenum">
              <a:rPr lang="en-US" altLang="en-US" smtClean="0"/>
              <a:pPr>
                <a:defRPr/>
              </a:pPr>
              <a:t>16</a:t>
            </a:fld>
            <a:endParaRPr lang="en-US" altLang="en-US"/>
          </a:p>
        </p:txBody>
      </p:sp>
    </p:spTree>
    <p:extLst>
      <p:ext uri="{BB962C8B-B14F-4D97-AF65-F5344CB8AC3E}">
        <p14:creationId xmlns:p14="http://schemas.microsoft.com/office/powerpoint/2010/main" xmlns="" val="19964655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4" name="Text Box 1"/>
          <p:cNvSpPr txBox="1">
            <a:spLocks noChangeArrowheads="1"/>
          </p:cNvSpPr>
          <p:nvPr/>
        </p:nvSpPr>
        <p:spPr bwMode="auto">
          <a:xfrm>
            <a:off x="1587500" y="1006475"/>
            <a:ext cx="4595813" cy="344805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28675" name="Rectangle 2"/>
          <p:cNvSpPr txBox="1">
            <a:spLocks noGrp="1" noChangeArrowheads="1"/>
          </p:cNvSpPr>
          <p:nvPr>
            <p:ph type="body"/>
          </p:nvPr>
        </p:nvSpPr>
        <p:spPr>
          <a:xfrm>
            <a:off x="1185863" y="4787900"/>
            <a:ext cx="5407025" cy="382587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endParaRPr lang="en-US" altLang="en-US" smtClean="0">
              <a:latin typeface="Arial" panose="020B0604020202020204" pitchFamily="34" charset="0"/>
            </a:endParaRPr>
          </a:p>
        </p:txBody>
      </p:sp>
    </p:spTree>
    <p:extLst>
      <p:ext uri="{BB962C8B-B14F-4D97-AF65-F5344CB8AC3E}">
        <p14:creationId xmlns:p14="http://schemas.microsoft.com/office/powerpoint/2010/main" xmlns="" val="11600362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xfrm>
            <a:off x="381000" y="685800"/>
            <a:ext cx="6096000" cy="3429000"/>
          </a:xfrm>
          <a:ln/>
        </p:spPr>
      </p:sp>
      <p:sp>
        <p:nvSpPr>
          <p:cNvPr id="32771"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spcBef>
                <a:spcPct val="0"/>
              </a:spcBef>
            </a:pPr>
            <a:endParaRPr lang="sr-Latn-CS" altLang="en-US" smtClean="0">
              <a:latin typeface="Arial" panose="020B0604020202020204" pitchFamily="34" charset="0"/>
            </a:endParaRPr>
          </a:p>
        </p:txBody>
      </p:sp>
      <p:sp>
        <p:nvSpPr>
          <p:cNvPr id="32772"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2386882-72BD-41F9-99D3-3C034E9DFBDB}" type="slidenum">
              <a:rPr lang="en-US" altLang="en-US" smtClean="0"/>
              <a:pPr/>
              <a:t>23</a:t>
            </a:fld>
            <a:endParaRPr lang="en-US" altLang="en-US" smtClean="0"/>
          </a:p>
        </p:txBody>
      </p:sp>
    </p:spTree>
    <p:extLst>
      <p:ext uri="{BB962C8B-B14F-4D97-AF65-F5344CB8AC3E}">
        <p14:creationId xmlns:p14="http://schemas.microsoft.com/office/powerpoint/2010/main" xmlns="" val="26966511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DA785524-BD3B-467A-A531-C6244234E39E}" type="slidenum">
              <a:rPr lang="en-US" altLang="en-US" smtClean="0"/>
              <a:pPr>
                <a:defRPr/>
              </a:pPr>
              <a:t>33</a:t>
            </a:fld>
            <a:endParaRPr lang="en-US" altLang="en-US"/>
          </a:p>
        </p:txBody>
      </p:sp>
    </p:spTree>
    <p:extLst>
      <p:ext uri="{BB962C8B-B14F-4D97-AF65-F5344CB8AC3E}">
        <p14:creationId xmlns:p14="http://schemas.microsoft.com/office/powerpoint/2010/main" xmlns="" val="31205073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xfrm>
            <a:off x="381000" y="685800"/>
            <a:ext cx="6096000" cy="3429000"/>
          </a:xfrm>
          <a:ln/>
        </p:spPr>
      </p:sp>
      <p:sp>
        <p:nvSpPr>
          <p:cNvPr id="4198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sr-Latn-CS" altLang="en-US" smtClean="0">
              <a:latin typeface="Arial" panose="020B0604020202020204" pitchFamily="34" charset="0"/>
            </a:endParaRPr>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9554104-380D-4446-B9B1-1C527CF2EBC3}" type="slidenum">
              <a:rPr lang="en-US" altLang="en-US" smtClean="0"/>
              <a:pPr/>
              <a:t>35</a:t>
            </a:fld>
            <a:endParaRPr lang="en-US" altLang="en-US" smtClean="0"/>
          </a:p>
        </p:txBody>
      </p:sp>
    </p:spTree>
    <p:extLst>
      <p:ext uri="{BB962C8B-B14F-4D97-AF65-F5344CB8AC3E}">
        <p14:creationId xmlns:p14="http://schemas.microsoft.com/office/powerpoint/2010/main" xmlns="" val="10239813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6D754489-0538-4A9F-847E-C16F3B77D517}" type="slidenum">
              <a:rPr lang="en-US" altLang="en-US" smtClean="0">
                <a:latin typeface="Tahoma" panose="020B0604030504040204" pitchFamily="34" charset="0"/>
              </a:rPr>
              <a:pPr fontAlgn="base">
                <a:spcBef>
                  <a:spcPct val="0"/>
                </a:spcBef>
                <a:spcAft>
                  <a:spcPct val="0"/>
                </a:spcAft>
              </a:pPr>
              <a:t>61</a:t>
            </a:fld>
            <a:endParaRPr lang="en-US" altLang="en-US" smtClean="0">
              <a:latin typeface="Tahoma" panose="020B0604030504040204" pitchFamily="34" charset="0"/>
            </a:endParaRPr>
          </a:p>
        </p:txBody>
      </p:sp>
      <p:sp>
        <p:nvSpPr>
          <p:cNvPr id="50179" name="Rectangle 2"/>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0180"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Tree>
    <p:extLst>
      <p:ext uri="{BB962C8B-B14F-4D97-AF65-F5344CB8AC3E}">
        <p14:creationId xmlns:p14="http://schemas.microsoft.com/office/powerpoint/2010/main" xmlns="" val="38197895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1"/>
            <a:ext cx="12192000" cy="6856413"/>
            <a:chOff x="0" y="0"/>
            <a:chExt cx="5760" cy="4319"/>
          </a:xfrm>
        </p:grpSpPr>
        <p:sp>
          <p:nvSpPr>
            <p:cNvPr id="5" name="Freeform 3"/>
            <p:cNvSpPr>
              <a:spLocks/>
            </p:cNvSpPr>
            <p:nvPr/>
          </p:nvSpPr>
          <p:spPr bwMode="hidden">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w="9525">
              <a:noFill/>
              <a:round/>
              <a:headEnd/>
              <a:tailEnd/>
            </a:ln>
          </p:spPr>
          <p:txBody>
            <a:bodyPr/>
            <a:lstStyle/>
            <a:p>
              <a:pPr eaLnBrk="1" hangingPunct="1">
                <a:defRPr/>
              </a:pPr>
              <a:endParaRPr lang="en-US">
                <a:latin typeface="Arial" charset="0"/>
              </a:endParaRPr>
            </a:p>
          </p:txBody>
        </p:sp>
        <p:sp>
          <p:nvSpPr>
            <p:cNvPr id="6" name="Freeform 4"/>
            <p:cNvSpPr>
              <a:spLocks/>
            </p:cNvSpPr>
            <p:nvPr/>
          </p:nvSpPr>
          <p:spPr bwMode="hidden">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7" name="Freeform 5"/>
            <p:cNvSpPr>
              <a:spLocks/>
            </p:cNvSpPr>
            <p:nvPr/>
          </p:nvSpPr>
          <p:spPr bwMode="hidden">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w="9525">
              <a:noFill/>
              <a:round/>
              <a:headEnd/>
              <a:tailEnd/>
            </a:ln>
          </p:spPr>
          <p:txBody>
            <a:bodyPr/>
            <a:lstStyle/>
            <a:p>
              <a:pPr eaLnBrk="1" hangingPunct="1">
                <a:defRPr/>
              </a:pPr>
              <a:endParaRPr lang="en-US">
                <a:latin typeface="Arial" charset="0"/>
              </a:endParaRPr>
            </a:p>
          </p:txBody>
        </p:sp>
        <p:sp>
          <p:nvSpPr>
            <p:cNvPr id="8" name="Freeform 6"/>
            <p:cNvSpPr>
              <a:spLocks/>
            </p:cNvSpPr>
            <p:nvPr/>
          </p:nvSpPr>
          <p:spPr bwMode="hidden">
            <a:xfrm>
              <a:off x="4038" y="3577"/>
              <a:ext cx="1720" cy="65"/>
            </a:xfrm>
            <a:custGeom>
              <a:avLst/>
              <a:gdLst>
                <a:gd name="T0" fmla="*/ 1722 w 1722"/>
                <a:gd name="T1" fmla="*/ 66 h 66"/>
                <a:gd name="T2" fmla="*/ 1722 w 1722"/>
                <a:gd name="T3" fmla="*/ 60 h 66"/>
                <a:gd name="T4" fmla="*/ 0 w 1722"/>
                <a:gd name="T5" fmla="*/ 0 h 66"/>
                <a:gd name="T6" fmla="*/ 0 w 1722"/>
                <a:gd name="T7" fmla="*/ 48 h 66"/>
                <a:gd name="T8" fmla="*/ 1722 w 1722"/>
                <a:gd name="T9" fmla="*/ 66 h 66"/>
                <a:gd name="T10" fmla="*/ 1722 w 1722"/>
                <a:gd name="T11" fmla="*/ 6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22" h="66">
                  <a:moveTo>
                    <a:pt x="1722" y="66"/>
                  </a:moveTo>
                  <a:lnTo>
                    <a:pt x="1722" y="60"/>
                  </a:lnTo>
                  <a:lnTo>
                    <a:pt x="0" y="0"/>
                  </a:lnTo>
                  <a:lnTo>
                    <a:pt x="0" y="48"/>
                  </a:lnTo>
                  <a:lnTo>
                    <a:pt x="1722" y="66"/>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9" name="Freeform 7"/>
            <p:cNvSpPr>
              <a:spLocks/>
            </p:cNvSpPr>
            <p:nvPr/>
          </p:nvSpPr>
          <p:spPr bwMode="hidden">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w="9525" cap="flat" cmpd="sng">
              <a:noFill/>
              <a:prstDash val="solid"/>
              <a:round/>
              <a:headEnd type="none" w="med" len="med"/>
              <a:tailEnd type="none" w="med" len="med"/>
            </a:ln>
            <a:effectLst/>
          </p:spPr>
          <p:txBody>
            <a:bodyPr/>
            <a:lstStyle/>
            <a:p>
              <a:pPr eaLnBrk="1" hangingPunct="1">
                <a:defRPr/>
              </a:pPr>
              <a:endParaRPr lang="en-US">
                <a:latin typeface="Arial" charset="0"/>
              </a:endParaRPr>
            </a:p>
          </p:txBody>
        </p:sp>
        <p:sp>
          <p:nvSpPr>
            <p:cNvPr id="10" name="Freeform 8"/>
            <p:cNvSpPr>
              <a:spLocks/>
            </p:cNvSpPr>
            <p:nvPr/>
          </p:nvSpPr>
          <p:spPr bwMode="hidden">
            <a:xfrm>
              <a:off x="4784" y="3702"/>
              <a:ext cx="974" cy="101"/>
            </a:xfrm>
            <a:custGeom>
              <a:avLst/>
              <a:gdLst>
                <a:gd name="T0" fmla="*/ 975 w 975"/>
                <a:gd name="T1" fmla="*/ 48 h 101"/>
                <a:gd name="T2" fmla="*/ 975 w 975"/>
                <a:gd name="T3" fmla="*/ 0 h 101"/>
                <a:gd name="T4" fmla="*/ 0 w 975"/>
                <a:gd name="T5" fmla="*/ 24 h 101"/>
                <a:gd name="T6" fmla="*/ 0 w 975"/>
                <a:gd name="T7" fmla="*/ 101 h 101"/>
                <a:gd name="T8" fmla="*/ 975 w 975"/>
                <a:gd name="T9" fmla="*/ 48 h 101"/>
                <a:gd name="T10" fmla="*/ 975 w 975"/>
                <a:gd name="T11" fmla="*/ 48 h 1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75" h="101">
                  <a:moveTo>
                    <a:pt x="975" y="48"/>
                  </a:moveTo>
                  <a:lnTo>
                    <a:pt x="975" y="0"/>
                  </a:lnTo>
                  <a:lnTo>
                    <a:pt x="0" y="24"/>
                  </a:lnTo>
                  <a:lnTo>
                    <a:pt x="0" y="101"/>
                  </a:lnTo>
                  <a:lnTo>
                    <a:pt x="975" y="4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11" name="Freeform 9"/>
            <p:cNvSpPr>
              <a:spLocks/>
            </p:cNvSpPr>
            <p:nvPr/>
          </p:nvSpPr>
          <p:spPr bwMode="hidden">
            <a:xfrm>
              <a:off x="3619" y="3815"/>
              <a:ext cx="2139" cy="198"/>
            </a:xfrm>
            <a:custGeom>
              <a:avLst/>
              <a:gdLst>
                <a:gd name="T0" fmla="*/ 2141 w 2141"/>
                <a:gd name="T1" fmla="*/ 0 h 198"/>
                <a:gd name="T2" fmla="*/ 0 w 2141"/>
                <a:gd name="T3" fmla="*/ 156 h 198"/>
                <a:gd name="T4" fmla="*/ 0 w 2141"/>
                <a:gd name="T5" fmla="*/ 198 h 198"/>
                <a:gd name="T6" fmla="*/ 2141 w 2141"/>
                <a:gd name="T7" fmla="*/ 0 h 198"/>
                <a:gd name="T8" fmla="*/ 2141 w 2141"/>
                <a:gd name="T9" fmla="*/ 0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41" h="198">
                  <a:moveTo>
                    <a:pt x="2141" y="0"/>
                  </a:moveTo>
                  <a:lnTo>
                    <a:pt x="0" y="156"/>
                  </a:lnTo>
                  <a:lnTo>
                    <a:pt x="0" y="198"/>
                  </a:lnTo>
                  <a:lnTo>
                    <a:pt x="214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12" name="Freeform 10"/>
            <p:cNvSpPr>
              <a:spLocks/>
            </p:cNvSpPr>
            <p:nvPr/>
          </p:nvSpPr>
          <p:spPr bwMode="hidden">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eaLnBrk="1" hangingPunct="1">
                <a:defRPr/>
              </a:pPr>
              <a:endParaRPr lang="en-US">
                <a:latin typeface="Arial" charset="0"/>
              </a:endParaRPr>
            </a:p>
          </p:txBody>
        </p:sp>
        <p:sp>
          <p:nvSpPr>
            <p:cNvPr id="13" name="Freeform 11"/>
            <p:cNvSpPr>
              <a:spLocks/>
            </p:cNvSpPr>
            <p:nvPr/>
          </p:nvSpPr>
          <p:spPr bwMode="hidden">
            <a:xfrm>
              <a:off x="2097" y="4043"/>
              <a:ext cx="2514" cy="276"/>
            </a:xfrm>
            <a:custGeom>
              <a:avLst/>
              <a:gdLst>
                <a:gd name="T0" fmla="*/ 2182 w 2517"/>
                <a:gd name="T1" fmla="*/ 276 h 276"/>
                <a:gd name="T2" fmla="*/ 2517 w 2517"/>
                <a:gd name="T3" fmla="*/ 204 h 276"/>
                <a:gd name="T4" fmla="*/ 2260 w 2517"/>
                <a:gd name="T5" fmla="*/ 0 h 276"/>
                <a:gd name="T6" fmla="*/ 0 w 2517"/>
                <a:gd name="T7" fmla="*/ 276 h 276"/>
                <a:gd name="T8" fmla="*/ 2182 w 2517"/>
                <a:gd name="T9" fmla="*/ 276 h 276"/>
                <a:gd name="T10" fmla="*/ 2182 w 2517"/>
                <a:gd name="T11" fmla="*/ 276 h 2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7" h="276">
                  <a:moveTo>
                    <a:pt x="2182" y="276"/>
                  </a:moveTo>
                  <a:lnTo>
                    <a:pt x="2517" y="204"/>
                  </a:lnTo>
                  <a:lnTo>
                    <a:pt x="2260" y="0"/>
                  </a:lnTo>
                  <a:lnTo>
                    <a:pt x="0" y="276"/>
                  </a:lnTo>
                  <a:lnTo>
                    <a:pt x="2182" y="27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14" name="Freeform 12"/>
            <p:cNvSpPr>
              <a:spLocks/>
            </p:cNvSpPr>
            <p:nvPr/>
          </p:nvSpPr>
          <p:spPr bwMode="hidden">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w="9525">
              <a:noFill/>
              <a:round/>
              <a:headEnd/>
              <a:tailEnd/>
            </a:ln>
          </p:spPr>
          <p:txBody>
            <a:bodyPr/>
            <a:lstStyle/>
            <a:p>
              <a:pPr eaLnBrk="1" hangingPunct="1">
                <a:defRPr/>
              </a:pPr>
              <a:endParaRPr lang="en-US">
                <a:latin typeface="Arial" charset="0"/>
              </a:endParaRPr>
            </a:p>
          </p:txBody>
        </p:sp>
        <p:sp>
          <p:nvSpPr>
            <p:cNvPr id="15" name="Freeform 13"/>
            <p:cNvSpPr>
              <a:spLocks/>
            </p:cNvSpPr>
            <p:nvPr/>
          </p:nvSpPr>
          <p:spPr bwMode="hidden">
            <a:xfrm>
              <a:off x="5030" y="3151"/>
              <a:ext cx="728" cy="240"/>
            </a:xfrm>
            <a:custGeom>
              <a:avLst/>
              <a:gdLst>
                <a:gd name="T0" fmla="*/ 729 w 729"/>
                <a:gd name="T1" fmla="*/ 240 h 240"/>
                <a:gd name="T2" fmla="*/ 0 w 729"/>
                <a:gd name="T3" fmla="*/ 0 h 240"/>
                <a:gd name="T4" fmla="*/ 0 w 729"/>
                <a:gd name="T5" fmla="*/ 6 h 240"/>
                <a:gd name="T6" fmla="*/ 729 w 729"/>
                <a:gd name="T7" fmla="*/ 240 h 240"/>
                <a:gd name="T8" fmla="*/ 729 w 729"/>
                <a:gd name="T9" fmla="*/ 240 h 2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9" h="240">
                  <a:moveTo>
                    <a:pt x="729" y="240"/>
                  </a:moveTo>
                  <a:lnTo>
                    <a:pt x="0" y="0"/>
                  </a:lnTo>
                  <a:lnTo>
                    <a:pt x="0" y="6"/>
                  </a:lnTo>
                  <a:lnTo>
                    <a:pt x="729" y="24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16" name="Freeform 14"/>
            <p:cNvSpPr>
              <a:spLocks/>
            </p:cNvSpPr>
            <p:nvPr/>
          </p:nvSpPr>
          <p:spPr bwMode="hidden">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17" name="Freeform 15"/>
            <p:cNvSpPr>
              <a:spLocks/>
            </p:cNvSpPr>
            <p:nvPr/>
          </p:nvSpPr>
          <p:spPr bwMode="hidden">
            <a:xfrm>
              <a:off x="5030" y="3049"/>
              <a:ext cx="728" cy="318"/>
            </a:xfrm>
            <a:custGeom>
              <a:avLst/>
              <a:gdLst>
                <a:gd name="T0" fmla="*/ 729 w 729"/>
                <a:gd name="T1" fmla="*/ 318 h 318"/>
                <a:gd name="T2" fmla="*/ 729 w 729"/>
                <a:gd name="T3" fmla="*/ 312 h 318"/>
                <a:gd name="T4" fmla="*/ 0 w 729"/>
                <a:gd name="T5" fmla="*/ 0 h 318"/>
                <a:gd name="T6" fmla="*/ 0 w 729"/>
                <a:gd name="T7" fmla="*/ 54 h 318"/>
                <a:gd name="T8" fmla="*/ 729 w 729"/>
                <a:gd name="T9" fmla="*/ 318 h 318"/>
                <a:gd name="T10" fmla="*/ 729 w 729"/>
                <a:gd name="T11" fmla="*/ 318 h 3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29" h="318">
                  <a:moveTo>
                    <a:pt x="729" y="318"/>
                  </a:moveTo>
                  <a:lnTo>
                    <a:pt x="729" y="312"/>
                  </a:lnTo>
                  <a:lnTo>
                    <a:pt x="0" y="0"/>
                  </a:lnTo>
                  <a:lnTo>
                    <a:pt x="0" y="54"/>
                  </a:lnTo>
                  <a:lnTo>
                    <a:pt x="729" y="318"/>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18" name="Freeform 16"/>
            <p:cNvSpPr>
              <a:spLocks/>
            </p:cNvSpPr>
            <p:nvPr/>
          </p:nvSpPr>
          <p:spPr bwMode="hidden">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w="9525">
              <a:noFill/>
              <a:round/>
              <a:headEnd/>
              <a:tailEnd/>
            </a:ln>
          </p:spPr>
          <p:txBody>
            <a:bodyPr/>
            <a:lstStyle/>
            <a:p>
              <a:pPr eaLnBrk="1" hangingPunct="1">
                <a:defRPr/>
              </a:pPr>
              <a:endParaRPr lang="en-US">
                <a:latin typeface="Arial" charset="0"/>
              </a:endParaRPr>
            </a:p>
          </p:txBody>
        </p:sp>
        <p:sp>
          <p:nvSpPr>
            <p:cNvPr id="19" name="Freeform 17"/>
            <p:cNvSpPr>
              <a:spLocks/>
            </p:cNvSpPr>
            <p:nvPr/>
          </p:nvSpPr>
          <p:spPr bwMode="hidden">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20" name="Freeform 18"/>
            <p:cNvSpPr>
              <a:spLocks/>
            </p:cNvSpPr>
            <p:nvPr/>
          </p:nvSpPr>
          <p:spPr bwMode="hidden">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w="9525">
              <a:noFill/>
              <a:round/>
              <a:headEnd/>
              <a:tailEnd/>
            </a:ln>
          </p:spPr>
          <p:txBody>
            <a:bodyPr/>
            <a:lstStyle/>
            <a:p>
              <a:pPr eaLnBrk="1" hangingPunct="1">
                <a:defRPr/>
              </a:pPr>
              <a:endParaRPr lang="en-US">
                <a:latin typeface="Arial" charset="0"/>
              </a:endParaRPr>
            </a:p>
          </p:txBody>
        </p:sp>
        <p:sp>
          <p:nvSpPr>
            <p:cNvPr id="21" name="Freeform 19"/>
            <p:cNvSpPr>
              <a:spLocks/>
            </p:cNvSpPr>
            <p:nvPr/>
          </p:nvSpPr>
          <p:spPr bwMode="hidden">
            <a:xfrm>
              <a:off x="5477" y="2588"/>
              <a:ext cx="281" cy="335"/>
            </a:xfrm>
            <a:custGeom>
              <a:avLst/>
              <a:gdLst>
                <a:gd name="T0" fmla="*/ 281 w 281"/>
                <a:gd name="T1" fmla="*/ 335 h 335"/>
                <a:gd name="T2" fmla="*/ 281 w 281"/>
                <a:gd name="T3" fmla="*/ 173 h 335"/>
                <a:gd name="T4" fmla="*/ 96 w 281"/>
                <a:gd name="T5" fmla="*/ 0 h 335"/>
                <a:gd name="T6" fmla="*/ 0 w 281"/>
                <a:gd name="T7" fmla="*/ 90 h 335"/>
                <a:gd name="T8" fmla="*/ 281 w 281"/>
                <a:gd name="T9" fmla="*/ 335 h 335"/>
                <a:gd name="T10" fmla="*/ 281 w 281"/>
                <a:gd name="T11" fmla="*/ 335 h 3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1" h="335">
                  <a:moveTo>
                    <a:pt x="281" y="335"/>
                  </a:moveTo>
                  <a:lnTo>
                    <a:pt x="281" y="173"/>
                  </a:lnTo>
                  <a:lnTo>
                    <a:pt x="96" y="0"/>
                  </a:lnTo>
                  <a:lnTo>
                    <a:pt x="0" y="90"/>
                  </a:lnTo>
                  <a:lnTo>
                    <a:pt x="281" y="33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22" name="Freeform 20"/>
            <p:cNvSpPr>
              <a:spLocks/>
            </p:cNvSpPr>
            <p:nvPr/>
          </p:nvSpPr>
          <p:spPr bwMode="hidden">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23" name="Freeform 21"/>
            <p:cNvSpPr>
              <a:spLocks/>
            </p:cNvSpPr>
            <p:nvPr/>
          </p:nvSpPr>
          <p:spPr bwMode="hidden">
            <a:xfrm>
              <a:off x="5626" y="2534"/>
              <a:ext cx="132" cy="132"/>
            </a:xfrm>
            <a:custGeom>
              <a:avLst/>
              <a:gdLst>
                <a:gd name="T0" fmla="*/ 132 w 132"/>
                <a:gd name="T1" fmla="*/ 132 h 132"/>
                <a:gd name="T2" fmla="*/ 0 w 132"/>
                <a:gd name="T3" fmla="*/ 0 h 132"/>
                <a:gd name="T4" fmla="*/ 0 w 132"/>
                <a:gd name="T5" fmla="*/ 0 h 132"/>
                <a:gd name="T6" fmla="*/ 132 w 132"/>
                <a:gd name="T7" fmla="*/ 132 h 132"/>
                <a:gd name="T8" fmla="*/ 132 w 132"/>
                <a:gd name="T9" fmla="*/ 132 h 1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132">
                  <a:moveTo>
                    <a:pt x="132" y="132"/>
                  </a:moveTo>
                  <a:lnTo>
                    <a:pt x="0" y="0"/>
                  </a:lnTo>
                  <a:lnTo>
                    <a:pt x="132" y="132"/>
                  </a:lnTo>
                  <a:close/>
                </a:path>
              </a:pathLst>
            </a:custGeom>
            <a:solidFill>
              <a:srgbClr val="FF999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24" name="Freeform 22"/>
            <p:cNvSpPr>
              <a:spLocks/>
            </p:cNvSpPr>
            <p:nvPr/>
          </p:nvSpPr>
          <p:spPr bwMode="hidden">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25" name="Freeform 23"/>
            <p:cNvSpPr>
              <a:spLocks/>
            </p:cNvSpPr>
            <p:nvPr/>
          </p:nvSpPr>
          <p:spPr bwMode="hidden">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w="9525" cap="flat" cmpd="sng">
              <a:noFill/>
              <a:prstDash val="solid"/>
              <a:round/>
              <a:headEnd type="none" w="med" len="med"/>
              <a:tailEnd type="none" w="med" len="med"/>
            </a:ln>
            <a:effectLst/>
          </p:spPr>
          <p:txBody>
            <a:bodyPr/>
            <a:lstStyle/>
            <a:p>
              <a:pPr eaLnBrk="1" hangingPunct="1">
                <a:defRPr/>
              </a:pPr>
              <a:endParaRPr lang="en-US">
                <a:latin typeface="Arial" charset="0"/>
              </a:endParaRPr>
            </a:p>
          </p:txBody>
        </p:sp>
        <p:sp>
          <p:nvSpPr>
            <p:cNvPr id="26" name="Freeform 24"/>
            <p:cNvSpPr>
              <a:spLocks/>
            </p:cNvSpPr>
            <p:nvPr/>
          </p:nvSpPr>
          <p:spPr bwMode="hidden">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w="9525">
              <a:noFill/>
              <a:round/>
              <a:headEnd/>
              <a:tailEnd/>
            </a:ln>
          </p:spPr>
          <p:txBody>
            <a:bodyPr/>
            <a:lstStyle/>
            <a:p>
              <a:pPr eaLnBrk="1" hangingPunct="1">
                <a:defRPr/>
              </a:pPr>
              <a:endParaRPr lang="en-US">
                <a:latin typeface="Arial" charset="0"/>
              </a:endParaRPr>
            </a:p>
          </p:txBody>
        </p:sp>
        <p:sp>
          <p:nvSpPr>
            <p:cNvPr id="27" name="Freeform 25"/>
            <p:cNvSpPr>
              <a:spLocks/>
            </p:cNvSpPr>
            <p:nvPr/>
          </p:nvSpPr>
          <p:spPr bwMode="hidden">
            <a:xfrm>
              <a:off x="5603" y="850"/>
              <a:ext cx="155" cy="516"/>
            </a:xfrm>
            <a:custGeom>
              <a:avLst/>
              <a:gdLst>
                <a:gd name="T0" fmla="*/ 155 w 155"/>
                <a:gd name="T1" fmla="*/ 516 h 516"/>
                <a:gd name="T2" fmla="*/ 155 w 155"/>
                <a:gd name="T3" fmla="*/ 204 h 516"/>
                <a:gd name="T4" fmla="*/ 77 w 155"/>
                <a:gd name="T5" fmla="*/ 0 h 516"/>
                <a:gd name="T6" fmla="*/ 0 w 155"/>
                <a:gd name="T7" fmla="*/ 192 h 516"/>
                <a:gd name="T8" fmla="*/ 155 w 155"/>
                <a:gd name="T9" fmla="*/ 516 h 516"/>
                <a:gd name="T10" fmla="*/ 155 w 155"/>
                <a:gd name="T11" fmla="*/ 516 h 5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5" h="516">
                  <a:moveTo>
                    <a:pt x="155" y="516"/>
                  </a:moveTo>
                  <a:lnTo>
                    <a:pt x="155" y="204"/>
                  </a:lnTo>
                  <a:lnTo>
                    <a:pt x="77" y="0"/>
                  </a:lnTo>
                  <a:lnTo>
                    <a:pt x="0" y="192"/>
                  </a:lnTo>
                  <a:lnTo>
                    <a:pt x="155" y="516"/>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28" name="Freeform 26"/>
            <p:cNvSpPr>
              <a:spLocks/>
            </p:cNvSpPr>
            <p:nvPr/>
          </p:nvSpPr>
          <p:spPr bwMode="hidden">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w="9525">
              <a:noFill/>
              <a:round/>
              <a:headEnd/>
              <a:tailEnd/>
            </a:ln>
          </p:spPr>
          <p:txBody>
            <a:bodyPr/>
            <a:lstStyle/>
            <a:p>
              <a:pPr eaLnBrk="1" hangingPunct="1">
                <a:defRPr/>
              </a:pPr>
              <a:endParaRPr lang="en-US">
                <a:latin typeface="Arial" charset="0"/>
              </a:endParaRPr>
            </a:p>
          </p:txBody>
        </p:sp>
        <p:sp>
          <p:nvSpPr>
            <p:cNvPr id="29" name="Freeform 27"/>
            <p:cNvSpPr>
              <a:spLocks/>
            </p:cNvSpPr>
            <p:nvPr/>
          </p:nvSpPr>
          <p:spPr bwMode="hidden">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eaLnBrk="1" hangingPunct="1">
                <a:defRPr/>
              </a:pPr>
              <a:endParaRPr lang="en-US">
                <a:latin typeface="Arial" charset="0"/>
              </a:endParaRPr>
            </a:p>
          </p:txBody>
        </p:sp>
        <p:sp>
          <p:nvSpPr>
            <p:cNvPr id="30" name="Freeform 28"/>
            <p:cNvSpPr>
              <a:spLocks/>
            </p:cNvSpPr>
            <p:nvPr/>
          </p:nvSpPr>
          <p:spPr bwMode="hidden">
            <a:xfrm>
              <a:off x="5698" y="653"/>
              <a:ext cx="60" cy="311"/>
            </a:xfrm>
            <a:custGeom>
              <a:avLst/>
              <a:gdLst>
                <a:gd name="T0" fmla="*/ 0 w 60"/>
                <a:gd name="T1" fmla="*/ 144 h 312"/>
                <a:gd name="T2" fmla="*/ 60 w 60"/>
                <a:gd name="T3" fmla="*/ 312 h 312"/>
                <a:gd name="T4" fmla="*/ 60 w 60"/>
                <a:gd name="T5" fmla="*/ 6 h 312"/>
                <a:gd name="T6" fmla="*/ 54 w 60"/>
                <a:gd name="T7" fmla="*/ 0 h 312"/>
                <a:gd name="T8" fmla="*/ 0 w 60"/>
                <a:gd name="T9" fmla="*/ 144 h 312"/>
                <a:gd name="T10" fmla="*/ 0 w 60"/>
                <a:gd name="T11" fmla="*/ 144 h 3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312">
                  <a:moveTo>
                    <a:pt x="0" y="144"/>
                  </a:moveTo>
                  <a:lnTo>
                    <a:pt x="60" y="312"/>
                  </a:lnTo>
                  <a:lnTo>
                    <a:pt x="60" y="6"/>
                  </a:lnTo>
                  <a:lnTo>
                    <a:pt x="54" y="0"/>
                  </a:lnTo>
                  <a:lnTo>
                    <a:pt x="0" y="144"/>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31" name="Freeform 29"/>
            <p:cNvSpPr>
              <a:spLocks/>
            </p:cNvSpPr>
            <p:nvPr/>
          </p:nvSpPr>
          <p:spPr bwMode="hidden">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32" name="Freeform 30"/>
            <p:cNvSpPr>
              <a:spLocks/>
            </p:cNvSpPr>
            <p:nvPr/>
          </p:nvSpPr>
          <p:spPr bwMode="hidden">
            <a:xfrm>
              <a:off x="5754" y="3483"/>
              <a:ext cx="6" cy="6"/>
            </a:xfrm>
            <a:custGeom>
              <a:avLst/>
              <a:gdLst>
                <a:gd name="T0" fmla="*/ 6 w 6"/>
                <a:gd name="T1" fmla="*/ 6 h 6"/>
                <a:gd name="T2" fmla="*/ 0 w 6"/>
                <a:gd name="T3" fmla="*/ 0 h 6"/>
                <a:gd name="T4" fmla="*/ 0 w 6"/>
                <a:gd name="T5" fmla="*/ 6 h 6"/>
                <a:gd name="T6" fmla="*/ 6 w 6"/>
                <a:gd name="T7" fmla="*/ 6 h 6"/>
                <a:gd name="T8" fmla="*/ 6 w 6"/>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6" y="6"/>
                  </a:moveTo>
                  <a:lnTo>
                    <a:pt x="0" y="0"/>
                  </a:lnTo>
                  <a:lnTo>
                    <a:pt x="0" y="6"/>
                  </a:lnTo>
                  <a:lnTo>
                    <a:pt x="6" y="6"/>
                  </a:lnTo>
                  <a:close/>
                </a:path>
              </a:pathLst>
            </a:custGeom>
            <a:solidFill>
              <a:srgbClr val="18FF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33" name="Freeform 31"/>
            <p:cNvSpPr>
              <a:spLocks/>
            </p:cNvSpPr>
            <p:nvPr/>
          </p:nvSpPr>
          <p:spPr bwMode="hidden">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34" name="Freeform 32"/>
            <p:cNvSpPr>
              <a:spLocks/>
            </p:cNvSpPr>
            <p:nvPr/>
          </p:nvSpPr>
          <p:spPr bwMode="hidden">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w="9525">
              <a:noFill/>
              <a:round/>
              <a:headEnd/>
              <a:tailEnd/>
            </a:ln>
          </p:spPr>
          <p:txBody>
            <a:bodyPr/>
            <a:lstStyle/>
            <a:p>
              <a:pPr eaLnBrk="1" hangingPunct="1">
                <a:defRPr/>
              </a:pPr>
              <a:endParaRPr lang="en-US">
                <a:latin typeface="Arial" charset="0"/>
              </a:endParaRPr>
            </a:p>
          </p:txBody>
        </p:sp>
        <p:sp>
          <p:nvSpPr>
            <p:cNvPr id="35" name="Freeform 33"/>
            <p:cNvSpPr>
              <a:spLocks/>
            </p:cNvSpPr>
            <p:nvPr/>
          </p:nvSpPr>
          <p:spPr bwMode="hidden">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36" name="Freeform 34"/>
            <p:cNvSpPr>
              <a:spLocks/>
            </p:cNvSpPr>
            <p:nvPr/>
          </p:nvSpPr>
          <p:spPr bwMode="hidden">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37" name="Freeform 35"/>
            <p:cNvSpPr>
              <a:spLocks/>
            </p:cNvSpPr>
            <p:nvPr/>
          </p:nvSpPr>
          <p:spPr bwMode="hidden">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eaLnBrk="1" hangingPunct="1">
                <a:defRPr/>
              </a:pPr>
              <a:endParaRPr lang="en-US">
                <a:latin typeface="Arial" charset="0"/>
              </a:endParaRPr>
            </a:p>
          </p:txBody>
        </p:sp>
        <p:sp>
          <p:nvSpPr>
            <p:cNvPr id="38" name="Freeform 36"/>
            <p:cNvSpPr>
              <a:spLocks/>
            </p:cNvSpPr>
            <p:nvPr/>
          </p:nvSpPr>
          <p:spPr bwMode="hidden">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39" name="Freeform 37"/>
            <p:cNvSpPr>
              <a:spLocks/>
            </p:cNvSpPr>
            <p:nvPr/>
          </p:nvSpPr>
          <p:spPr bwMode="hidden">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0" name="Freeform 38"/>
            <p:cNvSpPr>
              <a:spLocks/>
            </p:cNvSpPr>
            <p:nvPr/>
          </p:nvSpPr>
          <p:spPr bwMode="hidden">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grpSp>
          <p:nvGrpSpPr>
            <p:cNvPr id="41" name="Group 39"/>
            <p:cNvGrpSpPr>
              <a:grpSpLocks/>
            </p:cNvGrpSpPr>
            <p:nvPr userDrawn="1"/>
          </p:nvGrpSpPr>
          <p:grpSpPr bwMode="auto">
            <a:xfrm>
              <a:off x="0" y="1632"/>
              <a:ext cx="5758" cy="1858"/>
              <a:chOff x="0" y="1632"/>
              <a:chExt cx="5758" cy="1858"/>
            </a:xfrm>
          </p:grpSpPr>
          <p:sp>
            <p:nvSpPr>
              <p:cNvPr id="42" name="Freeform 40"/>
              <p:cNvSpPr>
                <a:spLocks/>
              </p:cNvSpPr>
              <p:nvPr/>
            </p:nvSpPr>
            <p:spPr bwMode="hidden">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eaLnBrk="1" hangingPunct="1">
                  <a:defRPr/>
                </a:pPr>
                <a:endParaRPr lang="en-US">
                  <a:latin typeface="Arial" charset="0"/>
                </a:endParaRPr>
              </a:p>
            </p:txBody>
          </p:sp>
          <p:sp>
            <p:nvSpPr>
              <p:cNvPr id="43" name="Freeform 41"/>
              <p:cNvSpPr>
                <a:spLocks/>
              </p:cNvSpPr>
              <p:nvPr/>
            </p:nvSpPr>
            <p:spPr bwMode="hidden">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w="9525">
                <a:noFill/>
                <a:round/>
                <a:headEnd/>
                <a:tailEnd/>
              </a:ln>
            </p:spPr>
            <p:txBody>
              <a:bodyPr/>
              <a:lstStyle/>
              <a:p>
                <a:pPr eaLnBrk="1" hangingPunct="1">
                  <a:defRPr/>
                </a:pPr>
                <a:endParaRPr lang="en-US">
                  <a:latin typeface="Arial" charset="0"/>
                </a:endParaRPr>
              </a:p>
            </p:txBody>
          </p:sp>
        </p:grpSp>
      </p:grpSp>
      <p:sp>
        <p:nvSpPr>
          <p:cNvPr id="5162" name="Rectangle 42"/>
          <p:cNvSpPr>
            <a:spLocks noGrp="1" noChangeArrowheads="1"/>
          </p:cNvSpPr>
          <p:nvPr>
            <p:ph type="ctrTitle" sz="quarter"/>
          </p:nvPr>
        </p:nvSpPr>
        <p:spPr>
          <a:xfrm>
            <a:off x="609600" y="1600200"/>
            <a:ext cx="10972800" cy="1828800"/>
          </a:xfrm>
        </p:spPr>
        <p:txBody>
          <a:bodyPr/>
          <a:lstStyle>
            <a:lvl1pPr>
              <a:defRPr sz="4800"/>
            </a:lvl1pPr>
          </a:lstStyle>
          <a:p>
            <a:r>
              <a:rPr lang="en-US"/>
              <a:t>Click to edit Master title style</a:t>
            </a:r>
          </a:p>
        </p:txBody>
      </p:sp>
      <p:sp>
        <p:nvSpPr>
          <p:cNvPr id="5163" name="Rectangle 43"/>
          <p:cNvSpPr>
            <a:spLocks noGrp="1" noChangeArrowheads="1"/>
          </p:cNvSpPr>
          <p:nvPr>
            <p:ph type="subTitle" sz="quarter" idx="1"/>
          </p:nvPr>
        </p:nvSpPr>
        <p:spPr>
          <a:xfrm>
            <a:off x="1828800" y="3886200"/>
            <a:ext cx="8534400" cy="1752600"/>
          </a:xfrm>
        </p:spPr>
        <p:txBody>
          <a:bodyPr/>
          <a:lstStyle>
            <a:lvl1pPr marL="0" indent="0" algn="ctr">
              <a:buFont typeface="Wingdings" pitchFamily="2" charset="2"/>
              <a:buNone/>
              <a:defRPr sz="3600"/>
            </a:lvl1pPr>
          </a:lstStyle>
          <a:p>
            <a:r>
              <a:rPr lang="en-US"/>
              <a:t>Click to edit Master subtitle style</a:t>
            </a:r>
          </a:p>
        </p:txBody>
      </p:sp>
      <p:sp>
        <p:nvSpPr>
          <p:cNvPr id="44" name="Rectangle 44"/>
          <p:cNvSpPr>
            <a:spLocks noGrp="1" noChangeArrowheads="1"/>
          </p:cNvSpPr>
          <p:nvPr>
            <p:ph type="dt" sz="quarter" idx="10"/>
          </p:nvPr>
        </p:nvSpPr>
        <p:spPr/>
        <p:txBody>
          <a:bodyPr/>
          <a:lstStyle>
            <a:lvl1pPr>
              <a:defRPr/>
            </a:lvl1pPr>
          </a:lstStyle>
          <a:p>
            <a:pPr>
              <a:defRPr/>
            </a:pPr>
            <a:endParaRPr lang="en-US"/>
          </a:p>
        </p:txBody>
      </p:sp>
      <p:sp>
        <p:nvSpPr>
          <p:cNvPr id="45" name="Rectangle 45"/>
          <p:cNvSpPr>
            <a:spLocks noGrp="1" noChangeArrowheads="1"/>
          </p:cNvSpPr>
          <p:nvPr>
            <p:ph type="ftr" sz="quarter" idx="11"/>
          </p:nvPr>
        </p:nvSpPr>
        <p:spPr/>
        <p:txBody>
          <a:bodyPr/>
          <a:lstStyle>
            <a:lvl1pPr>
              <a:defRPr/>
            </a:lvl1pPr>
          </a:lstStyle>
          <a:p>
            <a:pPr>
              <a:defRPr/>
            </a:pPr>
            <a:endParaRPr lang="en-US"/>
          </a:p>
        </p:txBody>
      </p:sp>
      <p:sp>
        <p:nvSpPr>
          <p:cNvPr id="46" name="Rectangle 46"/>
          <p:cNvSpPr>
            <a:spLocks noGrp="1" noChangeArrowheads="1"/>
          </p:cNvSpPr>
          <p:nvPr>
            <p:ph type="sldNum" sz="quarter" idx="12"/>
          </p:nvPr>
        </p:nvSpPr>
        <p:spPr/>
        <p:txBody>
          <a:bodyPr/>
          <a:lstStyle>
            <a:lvl1pPr>
              <a:defRPr/>
            </a:lvl1pPr>
          </a:lstStyle>
          <a:p>
            <a:pPr>
              <a:defRPr/>
            </a:pPr>
            <a:fld id="{3587B5FA-76F3-4EBF-A52B-D5801DC0CB08}" type="slidenum">
              <a:rPr lang="en-US" altLang="en-US"/>
              <a:pPr>
                <a:defRPr/>
              </a:pPr>
              <a:t>‹#›</a:t>
            </a:fld>
            <a:endParaRPr lang="en-US" altLang="en-US"/>
          </a:p>
        </p:txBody>
      </p:sp>
    </p:spTree>
    <p:extLst>
      <p:ext uri="{BB962C8B-B14F-4D97-AF65-F5344CB8AC3E}">
        <p14:creationId xmlns:p14="http://schemas.microsoft.com/office/powerpoint/2010/main" xmlns="" val="6474751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CB961B1F-8FE5-417A-B6BD-08F0D87C8475}" type="slidenum">
              <a:rPr lang="en-US" altLang="en-US"/>
              <a:pPr>
                <a:defRPr/>
              </a:pPr>
              <a:t>‹#›</a:t>
            </a:fld>
            <a:endParaRPr lang="en-US" altLang="en-US"/>
          </a:p>
        </p:txBody>
      </p:sp>
    </p:spTree>
    <p:extLst>
      <p:ext uri="{BB962C8B-B14F-4D97-AF65-F5344CB8AC3E}">
        <p14:creationId xmlns:p14="http://schemas.microsoft.com/office/powerpoint/2010/main" xmlns="" val="1211713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7813"/>
            <a:ext cx="2743200" cy="58531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7813"/>
            <a:ext cx="8026400" cy="58531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C8AD7620-36A7-4A28-A6C6-324308A3244C}" type="slidenum">
              <a:rPr lang="en-US" altLang="en-US"/>
              <a:pPr>
                <a:defRPr/>
              </a:pPr>
              <a:t>‹#›</a:t>
            </a:fld>
            <a:endParaRPr lang="en-US" altLang="en-US"/>
          </a:p>
        </p:txBody>
      </p:sp>
    </p:spTree>
    <p:extLst>
      <p:ext uri="{BB962C8B-B14F-4D97-AF65-F5344CB8AC3E}">
        <p14:creationId xmlns:p14="http://schemas.microsoft.com/office/powerpoint/2010/main" xmlns="" val="1853968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1206500" y="3648076"/>
            <a:ext cx="97536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5" name="Rectangle 4"/>
          <p:cNvSpPr/>
          <p:nvPr/>
        </p:nvSpPr>
        <p:spPr>
          <a:xfrm>
            <a:off x="1219200" y="5048250"/>
            <a:ext cx="97536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6" name="Rectangle 5"/>
          <p:cNvSpPr/>
          <p:nvPr/>
        </p:nvSpPr>
        <p:spPr>
          <a:xfrm>
            <a:off x="1206500" y="3648076"/>
            <a:ext cx="3048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7" name="Rectangle 6"/>
          <p:cNvSpPr/>
          <p:nvPr/>
        </p:nvSpPr>
        <p:spPr>
          <a:xfrm>
            <a:off x="1219200" y="5048250"/>
            <a:ext cx="3048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8" name="Title 7"/>
          <p:cNvSpPr>
            <a:spLocks noGrp="1"/>
          </p:cNvSpPr>
          <p:nvPr>
            <p:ph type="ctrTitle"/>
          </p:nvPr>
        </p:nvSpPr>
        <p:spPr>
          <a:xfrm>
            <a:off x="1625600" y="3886200"/>
            <a:ext cx="9144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625600" y="5124450"/>
            <a:ext cx="9144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0" name="Date Placeholder 27"/>
          <p:cNvSpPr>
            <a:spLocks noGrp="1"/>
          </p:cNvSpPr>
          <p:nvPr>
            <p:ph type="dt" sz="half" idx="10"/>
          </p:nvPr>
        </p:nvSpPr>
        <p:spPr>
          <a:xfrm>
            <a:off x="8534400" y="6354763"/>
            <a:ext cx="3048000" cy="366712"/>
          </a:xfrm>
        </p:spPr>
        <p:txBody>
          <a:bodyPr/>
          <a:lstStyle>
            <a:lvl1pPr>
              <a:defRPr sz="1400"/>
            </a:lvl1pPr>
          </a:lstStyle>
          <a:p>
            <a:pPr>
              <a:defRPr/>
            </a:pPr>
            <a:fld id="{2AB50476-D18F-4ABC-ADC5-D577405C2059}" type="datetimeFigureOut">
              <a:rPr lang="sr-Latn-CS"/>
              <a:pPr>
                <a:defRPr/>
              </a:pPr>
              <a:t>22.11.2023.</a:t>
            </a:fld>
            <a:endParaRPr lang="sr-Latn-CS"/>
          </a:p>
        </p:txBody>
      </p:sp>
      <p:sp>
        <p:nvSpPr>
          <p:cNvPr id="11" name="Footer Placeholder 16"/>
          <p:cNvSpPr>
            <a:spLocks noGrp="1"/>
          </p:cNvSpPr>
          <p:nvPr>
            <p:ph type="ftr" sz="quarter" idx="11"/>
          </p:nvPr>
        </p:nvSpPr>
        <p:spPr>
          <a:xfrm>
            <a:off x="3865033" y="6354763"/>
            <a:ext cx="4633384" cy="366712"/>
          </a:xfrm>
        </p:spPr>
        <p:txBody>
          <a:bodyPr/>
          <a:lstStyle>
            <a:lvl1pPr>
              <a:defRPr/>
            </a:lvl1pPr>
          </a:lstStyle>
          <a:p>
            <a:pPr>
              <a:defRPr/>
            </a:pPr>
            <a:endParaRPr lang="sr-Latn-CS"/>
          </a:p>
        </p:txBody>
      </p:sp>
      <p:sp>
        <p:nvSpPr>
          <p:cNvPr id="12" name="Slide Number Placeholder 28"/>
          <p:cNvSpPr>
            <a:spLocks noGrp="1"/>
          </p:cNvSpPr>
          <p:nvPr>
            <p:ph type="sldNum" sz="quarter" idx="12"/>
          </p:nvPr>
        </p:nvSpPr>
        <p:spPr>
          <a:xfrm>
            <a:off x="1621367" y="6354763"/>
            <a:ext cx="1625600" cy="366712"/>
          </a:xfrm>
        </p:spPr>
        <p:txBody>
          <a:bodyPr/>
          <a:lstStyle>
            <a:lvl1pPr>
              <a:defRPr>
                <a:cs typeface="+mn-cs"/>
              </a:defRPr>
            </a:lvl1pPr>
          </a:lstStyle>
          <a:p>
            <a:pPr>
              <a:defRPr/>
            </a:pPr>
            <a:fld id="{7EEFAEDE-9C63-49B7-A7B2-F4492A82ED1C}" type="slidenum">
              <a:rPr lang="sr-Latn-CS" altLang="en-US"/>
              <a:pPr>
                <a:defRPr/>
              </a:pPr>
              <a:t>‹#›</a:t>
            </a:fld>
            <a:endParaRPr lang="sr-Latn-CS" altLang="en-US"/>
          </a:p>
        </p:txBody>
      </p:sp>
    </p:spTree>
    <p:extLst>
      <p:ext uri="{BB962C8B-B14F-4D97-AF65-F5344CB8AC3E}">
        <p14:creationId xmlns:p14="http://schemas.microsoft.com/office/powerpoint/2010/main" xmlns="" val="15577829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609600" y="1219200"/>
            <a:ext cx="109728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92744C62-6462-4D9C-BF96-279C36ECCB6F}" type="datetimeFigureOut">
              <a:rPr lang="sr-Latn-CS"/>
              <a:pPr>
                <a:defRPr/>
              </a:pPr>
              <a:t>22.11.2023.</a:t>
            </a:fld>
            <a:endParaRPr lang="sr-Latn-CS"/>
          </a:p>
        </p:txBody>
      </p:sp>
      <p:sp>
        <p:nvSpPr>
          <p:cNvPr id="5" name="Footer Placeholder 2"/>
          <p:cNvSpPr>
            <a:spLocks noGrp="1"/>
          </p:cNvSpPr>
          <p:nvPr>
            <p:ph type="ftr" sz="quarter" idx="11"/>
          </p:nvPr>
        </p:nvSpPr>
        <p:spPr/>
        <p:txBody>
          <a:bodyPr/>
          <a:lstStyle>
            <a:lvl1pPr>
              <a:defRPr/>
            </a:lvl1pPr>
          </a:lstStyle>
          <a:p>
            <a:pPr>
              <a:defRPr/>
            </a:pPr>
            <a:endParaRPr lang="sr-Latn-CS"/>
          </a:p>
        </p:txBody>
      </p:sp>
      <p:sp>
        <p:nvSpPr>
          <p:cNvPr id="6" name="Slide Number Placeholder 22"/>
          <p:cNvSpPr>
            <a:spLocks noGrp="1"/>
          </p:cNvSpPr>
          <p:nvPr>
            <p:ph type="sldNum" sz="quarter" idx="12"/>
          </p:nvPr>
        </p:nvSpPr>
        <p:spPr/>
        <p:txBody>
          <a:bodyPr/>
          <a:lstStyle>
            <a:lvl1pPr>
              <a:defRPr>
                <a:cs typeface="+mn-cs"/>
              </a:defRPr>
            </a:lvl1pPr>
          </a:lstStyle>
          <a:p>
            <a:pPr>
              <a:defRPr/>
            </a:pPr>
            <a:fld id="{0060F8EC-BB14-48AB-AD48-CB6DC8F9D513}" type="slidenum">
              <a:rPr lang="sr-Latn-CS" altLang="en-US"/>
              <a:pPr>
                <a:defRPr/>
              </a:pPr>
              <a:t>‹#›</a:t>
            </a:fld>
            <a:endParaRPr lang="sr-Latn-CS" altLang="en-US"/>
          </a:p>
        </p:txBody>
      </p:sp>
    </p:spTree>
    <p:extLst>
      <p:ext uri="{BB962C8B-B14F-4D97-AF65-F5344CB8AC3E}">
        <p14:creationId xmlns:p14="http://schemas.microsoft.com/office/powerpoint/2010/main" xmlns="" val="18998538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4" name="Rectangle 3"/>
          <p:cNvSpPr/>
          <p:nvPr/>
        </p:nvSpPr>
        <p:spPr>
          <a:xfrm>
            <a:off x="1219200" y="2819401"/>
            <a:ext cx="97536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5" name="Rectangle 4"/>
          <p:cNvSpPr/>
          <p:nvPr/>
        </p:nvSpPr>
        <p:spPr>
          <a:xfrm>
            <a:off x="1219200" y="2819401"/>
            <a:ext cx="3048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1625600" y="2971800"/>
            <a:ext cx="9144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727200" y="4267200"/>
            <a:ext cx="90424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8534400" y="6354763"/>
            <a:ext cx="3048000" cy="366712"/>
          </a:xfrm>
        </p:spPr>
        <p:txBody>
          <a:bodyPr/>
          <a:lstStyle>
            <a:lvl1pPr>
              <a:defRPr>
                <a:solidFill>
                  <a:srgbClr val="DDE9EC"/>
                </a:solidFill>
              </a:defRPr>
            </a:lvl1pPr>
          </a:lstStyle>
          <a:p>
            <a:pPr>
              <a:defRPr/>
            </a:pPr>
            <a:fld id="{FEF536F0-9858-4E53-A5CF-8263BF96AB8B}" type="datetimeFigureOut">
              <a:rPr lang="sr-Latn-CS"/>
              <a:pPr>
                <a:defRPr/>
              </a:pPr>
              <a:t>22.11.2023.</a:t>
            </a:fld>
            <a:endParaRPr lang="sr-Latn-CS"/>
          </a:p>
        </p:txBody>
      </p:sp>
      <p:sp>
        <p:nvSpPr>
          <p:cNvPr id="7" name="Footer Placeholder 4"/>
          <p:cNvSpPr>
            <a:spLocks noGrp="1"/>
          </p:cNvSpPr>
          <p:nvPr>
            <p:ph type="ftr" sz="quarter" idx="11"/>
          </p:nvPr>
        </p:nvSpPr>
        <p:spPr>
          <a:xfrm>
            <a:off x="3865033" y="6354763"/>
            <a:ext cx="4633384" cy="366712"/>
          </a:xfrm>
        </p:spPr>
        <p:txBody>
          <a:bodyPr/>
          <a:lstStyle>
            <a:lvl1pPr>
              <a:defRPr>
                <a:solidFill>
                  <a:srgbClr val="DDE9EC"/>
                </a:solidFill>
              </a:defRPr>
            </a:lvl1pPr>
          </a:lstStyle>
          <a:p>
            <a:pPr>
              <a:defRPr/>
            </a:pPr>
            <a:endParaRPr lang="sr-Latn-CS"/>
          </a:p>
        </p:txBody>
      </p:sp>
      <p:sp>
        <p:nvSpPr>
          <p:cNvPr id="8" name="Slide Number Placeholder 5"/>
          <p:cNvSpPr>
            <a:spLocks noGrp="1"/>
          </p:cNvSpPr>
          <p:nvPr>
            <p:ph type="sldNum" sz="quarter" idx="12"/>
          </p:nvPr>
        </p:nvSpPr>
        <p:spPr>
          <a:xfrm>
            <a:off x="1426634" y="6354763"/>
            <a:ext cx="2027767" cy="366712"/>
          </a:xfrm>
        </p:spPr>
        <p:txBody>
          <a:bodyPr/>
          <a:lstStyle>
            <a:lvl1pPr>
              <a:defRPr>
                <a:solidFill>
                  <a:srgbClr val="DDE9EC"/>
                </a:solidFill>
                <a:cs typeface="+mn-cs"/>
              </a:defRPr>
            </a:lvl1pPr>
          </a:lstStyle>
          <a:p>
            <a:pPr>
              <a:defRPr/>
            </a:pPr>
            <a:fld id="{9C709BD3-5764-4122-BC44-32299C55C972}" type="slidenum">
              <a:rPr lang="sr-Latn-CS" altLang="en-US"/>
              <a:pPr>
                <a:defRPr/>
              </a:pPr>
              <a:t>‹#›</a:t>
            </a:fld>
            <a:endParaRPr lang="sr-Latn-CS" altLang="en-US"/>
          </a:p>
        </p:txBody>
      </p:sp>
    </p:spTree>
    <p:extLst>
      <p:ext uri="{BB962C8B-B14F-4D97-AF65-F5344CB8AC3E}">
        <p14:creationId xmlns:p14="http://schemas.microsoft.com/office/powerpoint/2010/main" xmlns="" val="3727418006"/>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609600" y="1219200"/>
            <a:ext cx="5388864"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6176264" y="1216152"/>
            <a:ext cx="5388864"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B263FBFF-6696-4DAD-B3C4-D89A57F9888F}" type="datetimeFigureOut">
              <a:rPr lang="sr-Latn-CS"/>
              <a:pPr>
                <a:defRPr/>
              </a:pPr>
              <a:t>22.11.2023.</a:t>
            </a:fld>
            <a:endParaRPr lang="sr-Latn-CS"/>
          </a:p>
        </p:txBody>
      </p:sp>
      <p:sp>
        <p:nvSpPr>
          <p:cNvPr id="6" name="Footer Placeholder 2"/>
          <p:cNvSpPr>
            <a:spLocks noGrp="1"/>
          </p:cNvSpPr>
          <p:nvPr>
            <p:ph type="ftr" sz="quarter" idx="11"/>
          </p:nvPr>
        </p:nvSpPr>
        <p:spPr/>
        <p:txBody>
          <a:bodyPr/>
          <a:lstStyle>
            <a:lvl1pPr>
              <a:defRPr/>
            </a:lvl1pPr>
          </a:lstStyle>
          <a:p>
            <a:pPr>
              <a:defRPr/>
            </a:pPr>
            <a:endParaRPr lang="sr-Latn-CS"/>
          </a:p>
        </p:txBody>
      </p:sp>
      <p:sp>
        <p:nvSpPr>
          <p:cNvPr id="7" name="Slide Number Placeholder 22"/>
          <p:cNvSpPr>
            <a:spLocks noGrp="1"/>
          </p:cNvSpPr>
          <p:nvPr>
            <p:ph type="sldNum" sz="quarter" idx="12"/>
          </p:nvPr>
        </p:nvSpPr>
        <p:spPr/>
        <p:txBody>
          <a:bodyPr/>
          <a:lstStyle>
            <a:lvl1pPr>
              <a:defRPr>
                <a:cs typeface="+mn-cs"/>
              </a:defRPr>
            </a:lvl1pPr>
          </a:lstStyle>
          <a:p>
            <a:pPr>
              <a:defRPr/>
            </a:pPr>
            <a:fld id="{B35FE2BA-6FA4-41FB-93C2-10D91C917887}" type="slidenum">
              <a:rPr lang="sr-Latn-CS" altLang="en-US"/>
              <a:pPr>
                <a:defRPr/>
              </a:pPr>
              <a:t>‹#›</a:t>
            </a:fld>
            <a:endParaRPr lang="sr-Latn-CS" altLang="en-US"/>
          </a:p>
        </p:txBody>
      </p:sp>
    </p:spTree>
    <p:extLst>
      <p:ext uri="{BB962C8B-B14F-4D97-AF65-F5344CB8AC3E}">
        <p14:creationId xmlns:p14="http://schemas.microsoft.com/office/powerpoint/2010/main" xmlns="" val="42440160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285875"/>
            <a:ext cx="5386917"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6197601" y="1295400"/>
            <a:ext cx="5389033"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609600" y="2133600"/>
            <a:ext cx="53848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6197600" y="2133600"/>
            <a:ext cx="53848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BC5E1032-2ED6-45F3-8BFC-482EEC8D8A06}" type="datetimeFigureOut">
              <a:rPr lang="sr-Latn-CS"/>
              <a:pPr>
                <a:defRPr/>
              </a:pPr>
              <a:t>22.11.2023.</a:t>
            </a:fld>
            <a:endParaRPr lang="sr-Latn-CS"/>
          </a:p>
        </p:txBody>
      </p:sp>
      <p:sp>
        <p:nvSpPr>
          <p:cNvPr id="8" name="Footer Placeholder 2"/>
          <p:cNvSpPr>
            <a:spLocks noGrp="1"/>
          </p:cNvSpPr>
          <p:nvPr>
            <p:ph type="ftr" sz="quarter" idx="11"/>
          </p:nvPr>
        </p:nvSpPr>
        <p:spPr/>
        <p:txBody>
          <a:bodyPr/>
          <a:lstStyle>
            <a:lvl1pPr>
              <a:defRPr/>
            </a:lvl1pPr>
          </a:lstStyle>
          <a:p>
            <a:pPr>
              <a:defRPr/>
            </a:pPr>
            <a:endParaRPr lang="sr-Latn-CS"/>
          </a:p>
        </p:txBody>
      </p:sp>
      <p:sp>
        <p:nvSpPr>
          <p:cNvPr id="9" name="Slide Number Placeholder 22"/>
          <p:cNvSpPr>
            <a:spLocks noGrp="1"/>
          </p:cNvSpPr>
          <p:nvPr>
            <p:ph type="sldNum" sz="quarter" idx="12"/>
          </p:nvPr>
        </p:nvSpPr>
        <p:spPr/>
        <p:txBody>
          <a:bodyPr/>
          <a:lstStyle>
            <a:lvl1pPr>
              <a:defRPr>
                <a:cs typeface="+mn-cs"/>
              </a:defRPr>
            </a:lvl1pPr>
          </a:lstStyle>
          <a:p>
            <a:pPr>
              <a:defRPr/>
            </a:pPr>
            <a:fld id="{6A4F4822-0DFE-4507-A90C-DBA1488CDF6E}" type="slidenum">
              <a:rPr lang="sr-Latn-CS" altLang="en-US"/>
              <a:pPr>
                <a:defRPr/>
              </a:pPr>
              <a:t>‹#›</a:t>
            </a:fld>
            <a:endParaRPr lang="sr-Latn-CS" altLang="en-US"/>
          </a:p>
        </p:txBody>
      </p:sp>
    </p:spTree>
    <p:extLst>
      <p:ext uri="{BB962C8B-B14F-4D97-AF65-F5344CB8AC3E}">
        <p14:creationId xmlns:p14="http://schemas.microsoft.com/office/powerpoint/2010/main" xmlns="" val="39995273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Isosceles Triangle 2"/>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609600" y="228600"/>
            <a:ext cx="10972800" cy="914400"/>
          </a:xfrm>
        </p:spPr>
        <p:txBody>
          <a:bodyPr/>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lstStyle>
          <a:p>
            <a:pPr>
              <a:defRPr/>
            </a:pPr>
            <a:fld id="{3B23DB60-EE31-42D7-BBF4-3511CEC2CBD9}" type="datetimeFigureOut">
              <a:rPr lang="sr-Latn-CS"/>
              <a:pPr>
                <a:defRPr/>
              </a:pPr>
              <a:t>22.11.2023.</a:t>
            </a:fld>
            <a:endParaRPr lang="sr-Latn-CS"/>
          </a:p>
        </p:txBody>
      </p:sp>
      <p:sp>
        <p:nvSpPr>
          <p:cNvPr id="5" name="Footer Placeholder 3"/>
          <p:cNvSpPr>
            <a:spLocks noGrp="1"/>
          </p:cNvSpPr>
          <p:nvPr>
            <p:ph type="ftr" sz="quarter" idx="11"/>
          </p:nvPr>
        </p:nvSpPr>
        <p:spPr/>
        <p:txBody>
          <a:bodyPr/>
          <a:lstStyle>
            <a:lvl1pPr>
              <a:defRPr/>
            </a:lvl1pPr>
          </a:lstStyle>
          <a:p>
            <a:pPr>
              <a:defRPr/>
            </a:pPr>
            <a:endParaRPr lang="sr-Latn-CS"/>
          </a:p>
        </p:txBody>
      </p:sp>
      <p:sp>
        <p:nvSpPr>
          <p:cNvPr id="6" name="Slide Number Placeholder 4"/>
          <p:cNvSpPr>
            <a:spLocks noGrp="1"/>
          </p:cNvSpPr>
          <p:nvPr>
            <p:ph type="sldNum" sz="quarter" idx="12"/>
          </p:nvPr>
        </p:nvSpPr>
        <p:spPr/>
        <p:txBody>
          <a:bodyPr/>
          <a:lstStyle>
            <a:lvl1pPr>
              <a:defRPr>
                <a:cs typeface="+mn-cs"/>
              </a:defRPr>
            </a:lvl1pPr>
          </a:lstStyle>
          <a:p>
            <a:pPr>
              <a:defRPr/>
            </a:pPr>
            <a:fld id="{A16B3C01-E59D-4F2D-96AD-4DEA3A513822}" type="slidenum">
              <a:rPr lang="sr-Latn-CS" altLang="en-US"/>
              <a:pPr>
                <a:defRPr/>
              </a:pPr>
              <a:t>‹#›</a:t>
            </a:fld>
            <a:endParaRPr lang="sr-Latn-CS" altLang="en-US"/>
          </a:p>
        </p:txBody>
      </p:sp>
    </p:spTree>
    <p:extLst>
      <p:ext uri="{BB962C8B-B14F-4D97-AF65-F5344CB8AC3E}">
        <p14:creationId xmlns:p14="http://schemas.microsoft.com/office/powerpoint/2010/main" xmlns="" val="4030015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GB"/>
          </a:p>
        </p:txBody>
      </p:sp>
      <p:sp>
        <p:nvSpPr>
          <p:cNvPr id="3" name="Isosceles Triangle 2"/>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4" name="Date Placeholder 1"/>
          <p:cNvSpPr>
            <a:spLocks noGrp="1"/>
          </p:cNvSpPr>
          <p:nvPr>
            <p:ph type="dt" sz="half" idx="10"/>
          </p:nvPr>
        </p:nvSpPr>
        <p:spPr/>
        <p:txBody>
          <a:bodyPr/>
          <a:lstStyle>
            <a:lvl1pPr>
              <a:defRPr/>
            </a:lvl1pPr>
          </a:lstStyle>
          <a:p>
            <a:pPr>
              <a:defRPr/>
            </a:pPr>
            <a:fld id="{F49FF636-1DBD-406D-A555-58E9B7811116}" type="datetimeFigureOut">
              <a:rPr lang="sr-Latn-CS"/>
              <a:pPr>
                <a:defRPr/>
              </a:pPr>
              <a:t>22.11.2023.</a:t>
            </a:fld>
            <a:endParaRPr lang="sr-Latn-CS"/>
          </a:p>
        </p:txBody>
      </p:sp>
      <p:sp>
        <p:nvSpPr>
          <p:cNvPr id="5" name="Footer Placeholder 2"/>
          <p:cNvSpPr>
            <a:spLocks noGrp="1"/>
          </p:cNvSpPr>
          <p:nvPr>
            <p:ph type="ftr" sz="quarter" idx="11"/>
          </p:nvPr>
        </p:nvSpPr>
        <p:spPr/>
        <p:txBody>
          <a:bodyPr/>
          <a:lstStyle>
            <a:lvl1pPr>
              <a:defRPr/>
            </a:lvl1pPr>
          </a:lstStyle>
          <a:p>
            <a:pPr>
              <a:defRPr/>
            </a:pPr>
            <a:endParaRPr lang="sr-Latn-CS"/>
          </a:p>
        </p:txBody>
      </p:sp>
      <p:sp>
        <p:nvSpPr>
          <p:cNvPr id="6" name="Slide Number Placeholder 3"/>
          <p:cNvSpPr>
            <a:spLocks noGrp="1"/>
          </p:cNvSpPr>
          <p:nvPr>
            <p:ph type="sldNum" sz="quarter" idx="12"/>
          </p:nvPr>
        </p:nvSpPr>
        <p:spPr/>
        <p:txBody>
          <a:bodyPr/>
          <a:lstStyle>
            <a:lvl1pPr>
              <a:defRPr>
                <a:cs typeface="+mn-cs"/>
              </a:defRPr>
            </a:lvl1pPr>
          </a:lstStyle>
          <a:p>
            <a:pPr>
              <a:defRPr/>
            </a:pPr>
            <a:fld id="{A973BCD8-BB2A-48F9-924A-78225C4AF256}" type="slidenum">
              <a:rPr lang="sr-Latn-CS" altLang="en-US"/>
              <a:pPr>
                <a:defRPr/>
              </a:pPr>
              <a:t>‹#›</a:t>
            </a:fld>
            <a:endParaRPr lang="sr-Latn-CS" altLang="en-US"/>
          </a:p>
        </p:txBody>
      </p:sp>
    </p:spTree>
    <p:extLst>
      <p:ext uri="{BB962C8B-B14F-4D97-AF65-F5344CB8AC3E}">
        <p14:creationId xmlns:p14="http://schemas.microsoft.com/office/powerpoint/2010/main" xmlns="" val="31598402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GB"/>
          </a:p>
        </p:txBody>
      </p:sp>
      <p:sp>
        <p:nvSpPr>
          <p:cNvPr id="6" name="Straight Connector 11"/>
          <p:cNvSpPr>
            <a:spLocks noChangeShapeType="1"/>
          </p:cNvSpPr>
          <p:nvPr/>
        </p:nvSpPr>
        <p:spPr bwMode="auto">
          <a:xfrm rot="5400000">
            <a:off x="5220229" y="3324226"/>
            <a:ext cx="603567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GB"/>
          </a:p>
        </p:txBody>
      </p:sp>
      <p:sp>
        <p:nvSpPr>
          <p:cNvPr id="7" name="Isosceles Triangle 6"/>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8432800" y="304800"/>
            <a:ext cx="33528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8432800" y="1219201"/>
            <a:ext cx="33528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406400" y="304800"/>
            <a:ext cx="7620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p:txBody>
          <a:bodyPr/>
          <a:lstStyle>
            <a:lvl1pPr>
              <a:defRPr/>
            </a:lvl1pPr>
          </a:lstStyle>
          <a:p>
            <a:pPr>
              <a:defRPr/>
            </a:pPr>
            <a:fld id="{225D9829-7BC1-4962-B990-A2C6C8EAAEA6}" type="datetimeFigureOut">
              <a:rPr lang="sr-Latn-CS"/>
              <a:pPr>
                <a:defRPr/>
              </a:pPr>
              <a:t>22.11.2023.</a:t>
            </a:fld>
            <a:endParaRPr lang="sr-Latn-CS"/>
          </a:p>
        </p:txBody>
      </p:sp>
      <p:sp>
        <p:nvSpPr>
          <p:cNvPr id="9" name="Footer Placeholder 5"/>
          <p:cNvSpPr>
            <a:spLocks noGrp="1"/>
          </p:cNvSpPr>
          <p:nvPr>
            <p:ph type="ftr" sz="quarter" idx="11"/>
          </p:nvPr>
        </p:nvSpPr>
        <p:spPr/>
        <p:txBody>
          <a:bodyPr/>
          <a:lstStyle>
            <a:lvl1pPr>
              <a:defRPr/>
            </a:lvl1pPr>
          </a:lstStyle>
          <a:p>
            <a:pPr>
              <a:defRPr/>
            </a:pPr>
            <a:endParaRPr lang="sr-Latn-CS"/>
          </a:p>
        </p:txBody>
      </p:sp>
      <p:sp>
        <p:nvSpPr>
          <p:cNvPr id="10" name="Slide Number Placeholder 6"/>
          <p:cNvSpPr>
            <a:spLocks noGrp="1"/>
          </p:cNvSpPr>
          <p:nvPr>
            <p:ph type="sldNum" sz="quarter" idx="12"/>
          </p:nvPr>
        </p:nvSpPr>
        <p:spPr/>
        <p:txBody>
          <a:bodyPr/>
          <a:lstStyle>
            <a:lvl1pPr>
              <a:defRPr>
                <a:cs typeface="+mn-cs"/>
              </a:defRPr>
            </a:lvl1pPr>
          </a:lstStyle>
          <a:p>
            <a:pPr>
              <a:defRPr/>
            </a:pPr>
            <a:fld id="{FD12C275-10B8-4252-8E94-69C3526488CD}" type="slidenum">
              <a:rPr lang="sr-Latn-CS" altLang="en-US"/>
              <a:pPr>
                <a:defRPr/>
              </a:pPr>
              <a:t>‹#›</a:t>
            </a:fld>
            <a:endParaRPr lang="sr-Latn-CS" altLang="en-US"/>
          </a:p>
        </p:txBody>
      </p:sp>
    </p:spTree>
    <p:extLst>
      <p:ext uri="{BB962C8B-B14F-4D97-AF65-F5344CB8AC3E}">
        <p14:creationId xmlns:p14="http://schemas.microsoft.com/office/powerpoint/2010/main" xmlns="" val="82540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E064036E-56E4-4CBB-8A22-5494CA8450D3}" type="slidenum">
              <a:rPr lang="en-US" altLang="en-US"/>
              <a:pPr>
                <a:defRPr/>
              </a:pPr>
              <a:t>‹#›</a:t>
            </a:fld>
            <a:endParaRPr lang="en-US" altLang="en-US"/>
          </a:p>
        </p:txBody>
      </p:sp>
    </p:spTree>
    <p:extLst>
      <p:ext uri="{BB962C8B-B14F-4D97-AF65-F5344CB8AC3E}">
        <p14:creationId xmlns:p14="http://schemas.microsoft.com/office/powerpoint/2010/main" xmlns="" val="28816121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bg2"/>
        </a:solidFill>
        <a:effectLst/>
      </p:bgPr>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GB"/>
          </a:p>
        </p:txBody>
      </p:sp>
      <p:sp>
        <p:nvSpPr>
          <p:cNvPr id="6" name="Isosceles Triangle 5"/>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7" name="Rectangle 6"/>
          <p:cNvSpPr/>
          <p:nvPr/>
        </p:nvSpPr>
        <p:spPr>
          <a:xfrm>
            <a:off x="609601" y="500063"/>
            <a:ext cx="243417"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 name="Title 1"/>
          <p:cNvSpPr>
            <a:spLocks noGrp="1"/>
          </p:cNvSpPr>
          <p:nvPr>
            <p:ph type="title"/>
          </p:nvPr>
        </p:nvSpPr>
        <p:spPr>
          <a:xfrm>
            <a:off x="609600" y="500856"/>
            <a:ext cx="109728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609600" y="1905000"/>
            <a:ext cx="109728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609600" y="1219200"/>
            <a:ext cx="109728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p:txBody>
          <a:bodyPr/>
          <a:lstStyle>
            <a:lvl1pPr>
              <a:defRPr>
                <a:solidFill>
                  <a:srgbClr val="DDE9EC"/>
                </a:solidFill>
              </a:defRPr>
            </a:lvl1pPr>
          </a:lstStyle>
          <a:p>
            <a:pPr>
              <a:defRPr/>
            </a:pPr>
            <a:fld id="{B19E23B0-8978-4154-AD08-DA051F429BC7}" type="datetimeFigureOut">
              <a:rPr lang="sr-Latn-CS"/>
              <a:pPr>
                <a:defRPr/>
              </a:pPr>
              <a:t>22.11.2023.</a:t>
            </a:fld>
            <a:endParaRPr lang="sr-Latn-CS"/>
          </a:p>
        </p:txBody>
      </p:sp>
      <p:sp>
        <p:nvSpPr>
          <p:cNvPr id="9" name="Footer Placeholder 5"/>
          <p:cNvSpPr>
            <a:spLocks noGrp="1"/>
          </p:cNvSpPr>
          <p:nvPr>
            <p:ph type="ftr" sz="quarter" idx="11"/>
          </p:nvPr>
        </p:nvSpPr>
        <p:spPr/>
        <p:txBody>
          <a:bodyPr/>
          <a:lstStyle>
            <a:lvl1pPr>
              <a:defRPr>
                <a:solidFill>
                  <a:srgbClr val="DDE9EC"/>
                </a:solidFill>
              </a:defRPr>
            </a:lvl1pPr>
          </a:lstStyle>
          <a:p>
            <a:pPr>
              <a:defRPr/>
            </a:pPr>
            <a:endParaRPr lang="sr-Latn-CS"/>
          </a:p>
        </p:txBody>
      </p:sp>
      <p:sp>
        <p:nvSpPr>
          <p:cNvPr id="10" name="Slide Number Placeholder 6"/>
          <p:cNvSpPr>
            <a:spLocks noGrp="1"/>
          </p:cNvSpPr>
          <p:nvPr>
            <p:ph type="sldNum" sz="quarter" idx="12"/>
          </p:nvPr>
        </p:nvSpPr>
        <p:spPr/>
        <p:txBody>
          <a:bodyPr/>
          <a:lstStyle>
            <a:lvl1pPr>
              <a:defRPr>
                <a:solidFill>
                  <a:srgbClr val="DDE9EC"/>
                </a:solidFill>
                <a:cs typeface="+mn-cs"/>
              </a:defRPr>
            </a:lvl1pPr>
          </a:lstStyle>
          <a:p>
            <a:pPr>
              <a:defRPr/>
            </a:pPr>
            <a:fld id="{B53ADEDC-7C26-4875-BB0C-63B14D429C09}" type="slidenum">
              <a:rPr lang="sr-Latn-CS" altLang="en-US"/>
              <a:pPr>
                <a:defRPr/>
              </a:pPr>
              <a:t>‹#›</a:t>
            </a:fld>
            <a:endParaRPr lang="sr-Latn-CS" altLang="en-US"/>
          </a:p>
        </p:txBody>
      </p:sp>
    </p:spTree>
    <p:extLst>
      <p:ext uri="{BB962C8B-B14F-4D97-AF65-F5344CB8AC3E}">
        <p14:creationId xmlns:p14="http://schemas.microsoft.com/office/powerpoint/2010/main" xmlns="" val="1158267557"/>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37CB0BEC-E005-4071-A2A7-EA470519EA71}" type="datetimeFigureOut">
              <a:rPr lang="sr-Latn-CS"/>
              <a:pPr>
                <a:defRPr/>
              </a:pPr>
              <a:t>22.11.2023.</a:t>
            </a:fld>
            <a:endParaRPr lang="sr-Latn-CS"/>
          </a:p>
        </p:txBody>
      </p:sp>
      <p:sp>
        <p:nvSpPr>
          <p:cNvPr id="5" name="Footer Placeholder 2"/>
          <p:cNvSpPr>
            <a:spLocks noGrp="1"/>
          </p:cNvSpPr>
          <p:nvPr>
            <p:ph type="ftr" sz="quarter" idx="11"/>
          </p:nvPr>
        </p:nvSpPr>
        <p:spPr/>
        <p:txBody>
          <a:bodyPr/>
          <a:lstStyle>
            <a:lvl1pPr>
              <a:defRPr/>
            </a:lvl1pPr>
          </a:lstStyle>
          <a:p>
            <a:pPr>
              <a:defRPr/>
            </a:pPr>
            <a:endParaRPr lang="sr-Latn-CS"/>
          </a:p>
        </p:txBody>
      </p:sp>
      <p:sp>
        <p:nvSpPr>
          <p:cNvPr id="6" name="Slide Number Placeholder 22"/>
          <p:cNvSpPr>
            <a:spLocks noGrp="1"/>
          </p:cNvSpPr>
          <p:nvPr>
            <p:ph type="sldNum" sz="quarter" idx="12"/>
          </p:nvPr>
        </p:nvSpPr>
        <p:spPr/>
        <p:txBody>
          <a:bodyPr/>
          <a:lstStyle>
            <a:lvl1pPr>
              <a:defRPr>
                <a:cs typeface="+mn-cs"/>
              </a:defRPr>
            </a:lvl1pPr>
          </a:lstStyle>
          <a:p>
            <a:pPr>
              <a:defRPr/>
            </a:pPr>
            <a:fld id="{5CD616F6-6581-42F6-BF90-6D899455D620}" type="slidenum">
              <a:rPr lang="sr-Latn-CS" altLang="en-US"/>
              <a:pPr>
                <a:defRPr/>
              </a:pPr>
              <a:t>‹#›</a:t>
            </a:fld>
            <a:endParaRPr lang="sr-Latn-CS" altLang="en-US"/>
          </a:p>
        </p:txBody>
      </p:sp>
    </p:spTree>
    <p:extLst>
      <p:ext uri="{BB962C8B-B14F-4D97-AF65-F5344CB8AC3E}">
        <p14:creationId xmlns:p14="http://schemas.microsoft.com/office/powerpoint/2010/main" xmlns="" val="33651503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GB"/>
          </a:p>
        </p:txBody>
      </p:sp>
      <p:sp>
        <p:nvSpPr>
          <p:cNvPr id="5" name="Isosceles Triangle 4"/>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6" name="Straight Connector 12"/>
          <p:cNvSpPr>
            <a:spLocks noChangeShapeType="1"/>
          </p:cNvSpPr>
          <p:nvPr/>
        </p:nvSpPr>
        <p:spPr bwMode="auto">
          <a:xfrm rot="5400000">
            <a:off x="5816071" y="3201988"/>
            <a:ext cx="585152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GB"/>
          </a:p>
        </p:txBody>
      </p:sp>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2DC7943B-10A1-42BC-B832-C045C5BE5F27}" type="datetimeFigureOut">
              <a:rPr lang="sr-Latn-CS"/>
              <a:pPr>
                <a:defRPr/>
              </a:pPr>
              <a:t>22.11.2023.</a:t>
            </a:fld>
            <a:endParaRPr lang="sr-Latn-CS"/>
          </a:p>
        </p:txBody>
      </p:sp>
      <p:sp>
        <p:nvSpPr>
          <p:cNvPr id="8" name="Footer Placeholder 4"/>
          <p:cNvSpPr>
            <a:spLocks noGrp="1"/>
          </p:cNvSpPr>
          <p:nvPr>
            <p:ph type="ftr" sz="quarter" idx="11"/>
          </p:nvPr>
        </p:nvSpPr>
        <p:spPr/>
        <p:txBody>
          <a:bodyPr/>
          <a:lstStyle>
            <a:lvl1pPr>
              <a:defRPr/>
            </a:lvl1pPr>
          </a:lstStyle>
          <a:p>
            <a:pPr>
              <a:defRPr/>
            </a:pPr>
            <a:endParaRPr lang="sr-Latn-CS"/>
          </a:p>
        </p:txBody>
      </p:sp>
      <p:sp>
        <p:nvSpPr>
          <p:cNvPr id="9" name="Slide Number Placeholder 5"/>
          <p:cNvSpPr>
            <a:spLocks noGrp="1"/>
          </p:cNvSpPr>
          <p:nvPr>
            <p:ph type="sldNum" sz="quarter" idx="12"/>
          </p:nvPr>
        </p:nvSpPr>
        <p:spPr/>
        <p:txBody>
          <a:bodyPr/>
          <a:lstStyle>
            <a:lvl1pPr>
              <a:defRPr>
                <a:cs typeface="+mn-cs"/>
              </a:defRPr>
            </a:lvl1pPr>
          </a:lstStyle>
          <a:p>
            <a:pPr>
              <a:defRPr/>
            </a:pPr>
            <a:fld id="{C0E44D3D-22C5-47E1-9CE3-A18B6DA28E83}" type="slidenum">
              <a:rPr lang="sr-Latn-CS" altLang="en-US"/>
              <a:pPr>
                <a:defRPr/>
              </a:pPr>
              <a:t>‹#›</a:t>
            </a:fld>
            <a:endParaRPr lang="sr-Latn-CS" altLang="en-US"/>
          </a:p>
        </p:txBody>
      </p:sp>
    </p:spTree>
    <p:extLst>
      <p:ext uri="{BB962C8B-B14F-4D97-AF65-F5344CB8AC3E}">
        <p14:creationId xmlns:p14="http://schemas.microsoft.com/office/powerpoint/2010/main" xmlns="" val="11142058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422400" y="304801"/>
            <a:ext cx="10058400" cy="143192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422400" y="1981200"/>
            <a:ext cx="10058400" cy="4114800"/>
          </a:xfrm>
        </p:spPr>
        <p:txBody>
          <a:bodyPr>
            <a:normAutofit/>
          </a:bodyPr>
          <a:lstStyle/>
          <a:p>
            <a:pPr lvl="0"/>
            <a:endParaRPr lang="en-US" noProof="0" smtClean="0"/>
          </a:p>
        </p:txBody>
      </p:sp>
      <p:sp>
        <p:nvSpPr>
          <p:cNvPr id="4" name="Rectangle 17"/>
          <p:cNvSpPr>
            <a:spLocks noGrp="1" noChangeArrowheads="1"/>
          </p:cNvSpPr>
          <p:nvPr>
            <p:ph type="dt" sz="half" idx="10"/>
          </p:nvPr>
        </p:nvSpPr>
        <p:spPr/>
        <p:txBody>
          <a:bodyPr/>
          <a:lstStyle>
            <a:lvl1pPr>
              <a:defRPr/>
            </a:lvl1pPr>
          </a:lstStyle>
          <a:p>
            <a:pPr>
              <a:defRPr/>
            </a:pPr>
            <a:endParaRPr lang="sr-Latn-CS"/>
          </a:p>
        </p:txBody>
      </p:sp>
      <p:sp>
        <p:nvSpPr>
          <p:cNvPr id="5" name="Rectangle 18"/>
          <p:cNvSpPr>
            <a:spLocks noGrp="1" noChangeArrowheads="1"/>
          </p:cNvSpPr>
          <p:nvPr>
            <p:ph type="ftr" sz="quarter" idx="11"/>
          </p:nvPr>
        </p:nvSpPr>
        <p:spPr/>
        <p:txBody>
          <a:bodyPr/>
          <a:lstStyle>
            <a:lvl1pPr>
              <a:defRPr/>
            </a:lvl1pPr>
          </a:lstStyle>
          <a:p>
            <a:pPr>
              <a:defRPr/>
            </a:pPr>
            <a:endParaRPr lang="sr-Latn-CS"/>
          </a:p>
        </p:txBody>
      </p:sp>
      <p:sp>
        <p:nvSpPr>
          <p:cNvPr id="6" name="Rectangle 19"/>
          <p:cNvSpPr>
            <a:spLocks noGrp="1" noChangeArrowheads="1"/>
          </p:cNvSpPr>
          <p:nvPr>
            <p:ph type="sldNum" sz="quarter" idx="12"/>
          </p:nvPr>
        </p:nvSpPr>
        <p:spPr/>
        <p:txBody>
          <a:bodyPr/>
          <a:lstStyle>
            <a:lvl1pPr>
              <a:defRPr>
                <a:cs typeface="+mn-cs"/>
              </a:defRPr>
            </a:lvl1pPr>
          </a:lstStyle>
          <a:p>
            <a:pPr>
              <a:defRPr/>
            </a:pPr>
            <a:fld id="{AAD62C5F-5E46-4CEF-AE08-49ADE628D169}" type="slidenum">
              <a:rPr lang="en-US" altLang="en-US"/>
              <a:pPr>
                <a:defRPr/>
              </a:pPr>
              <a:t>‹#›</a:t>
            </a:fld>
            <a:endParaRPr lang="en-US" altLang="en-US"/>
          </a:p>
        </p:txBody>
      </p:sp>
    </p:spTree>
    <p:extLst>
      <p:ext uri="{BB962C8B-B14F-4D97-AF65-F5344CB8AC3E}">
        <p14:creationId xmlns:p14="http://schemas.microsoft.com/office/powerpoint/2010/main" xmlns="" val="37395821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719667" y="263525"/>
            <a:ext cx="8187267" cy="808038"/>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711201" y="1544639"/>
            <a:ext cx="10945284" cy="22637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1201" y="3960813"/>
            <a:ext cx="10945284" cy="22653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796722690"/>
      </p:ext>
    </p:extLst>
  </p:cSld>
  <p:clrMapOvr>
    <a:masterClrMapping/>
  </p:clrMapOvr>
  <p:transition>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609600" y="6245225"/>
            <a:ext cx="2844800" cy="476250"/>
          </a:xfrm>
        </p:spPr>
        <p:txBody>
          <a:bodyPr/>
          <a:lstStyle>
            <a:lvl1pPr>
              <a:defRPr/>
            </a:lvl1pPr>
          </a:lstStyle>
          <a:p>
            <a:pPr>
              <a:defRPr/>
            </a:pPr>
            <a:endParaRPr lang="sr-Latn-CS"/>
          </a:p>
        </p:txBody>
      </p:sp>
      <p:sp>
        <p:nvSpPr>
          <p:cNvPr id="4" name="Footer Placeholder 3"/>
          <p:cNvSpPr>
            <a:spLocks noGrp="1"/>
          </p:cNvSpPr>
          <p:nvPr>
            <p:ph type="ftr" sz="quarter" idx="11"/>
          </p:nvPr>
        </p:nvSpPr>
        <p:spPr>
          <a:xfrm>
            <a:off x="4165600" y="6245225"/>
            <a:ext cx="3860800" cy="476250"/>
          </a:xfrm>
        </p:spPr>
        <p:txBody>
          <a:bodyPr/>
          <a:lstStyle>
            <a:lvl1pPr>
              <a:defRPr/>
            </a:lvl1pPr>
          </a:lstStyle>
          <a:p>
            <a:pPr>
              <a:defRPr/>
            </a:pPr>
            <a:endParaRPr lang="sr-Latn-CS"/>
          </a:p>
        </p:txBody>
      </p:sp>
      <p:sp>
        <p:nvSpPr>
          <p:cNvPr id="5" name="Slide Number Placeholder 4"/>
          <p:cNvSpPr>
            <a:spLocks noGrp="1"/>
          </p:cNvSpPr>
          <p:nvPr>
            <p:ph type="sldNum" sz="quarter" idx="12"/>
          </p:nvPr>
        </p:nvSpPr>
        <p:spPr>
          <a:xfrm>
            <a:off x="8737600" y="6245225"/>
            <a:ext cx="2844800" cy="476250"/>
          </a:xfrm>
        </p:spPr>
        <p:txBody>
          <a:bodyPr/>
          <a:lstStyle>
            <a:lvl1pPr>
              <a:defRPr>
                <a:cs typeface="+mn-cs"/>
              </a:defRPr>
            </a:lvl1pPr>
          </a:lstStyle>
          <a:p>
            <a:pPr>
              <a:defRPr/>
            </a:pPr>
            <a:fld id="{7B9C5F43-B2BD-4A75-A4ED-5F30565D7DD1}" type="slidenum">
              <a:rPr lang="en-US" altLang="en-US"/>
              <a:pPr>
                <a:defRPr/>
              </a:pPr>
              <a:t>‹#›</a:t>
            </a:fld>
            <a:endParaRPr lang="en-US" altLang="en-US"/>
          </a:p>
        </p:txBody>
      </p:sp>
    </p:spTree>
    <p:extLst>
      <p:ext uri="{BB962C8B-B14F-4D97-AF65-F5344CB8AC3E}">
        <p14:creationId xmlns:p14="http://schemas.microsoft.com/office/powerpoint/2010/main" xmlns="" val="12496449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제목 슬라이드">
    <p:spTree>
      <p:nvGrpSpPr>
        <p:cNvPr id="1" name=""/>
        <p:cNvGrpSpPr/>
        <p:nvPr/>
      </p:nvGrpSpPr>
      <p:grpSpPr>
        <a:xfrm>
          <a:off x="0" y="0"/>
          <a:ext cx="0" cy="0"/>
          <a:chOff x="0" y="0"/>
          <a:chExt cx="0" cy="0"/>
        </a:xfrm>
      </p:grpSpPr>
      <p:sp>
        <p:nvSpPr>
          <p:cNvPr id="5" name="Title 1"/>
          <p:cNvSpPr txBox="1">
            <a:spLocks/>
          </p:cNvSpPr>
          <p:nvPr userDrawn="1"/>
        </p:nvSpPr>
        <p:spPr>
          <a:xfrm>
            <a:off x="1422400" y="76200"/>
            <a:ext cx="10688320" cy="685800"/>
          </a:xfrm>
          <a:prstGeom prst="rect">
            <a:avLst/>
          </a:prstGeom>
          <a:effectLst>
            <a:glow rad="139700">
              <a:schemeClr val="accent1">
                <a:satMod val="175000"/>
                <a:alpha val="40000"/>
              </a:schemeClr>
            </a:glow>
          </a:effectLst>
        </p:spPr>
        <p:style>
          <a:lnRef idx="2">
            <a:schemeClr val="accent1"/>
          </a:lnRef>
          <a:fillRef idx="1">
            <a:schemeClr val="lt1"/>
          </a:fillRef>
          <a:effectRef idx="0">
            <a:schemeClr val="accent1"/>
          </a:effectRef>
          <a:fontRef idx="none"/>
        </p:style>
        <p:txBody>
          <a:bodyPr lIns="102413" tIns="51206" rIns="102413" bIns="51206"/>
          <a:lstStyle/>
          <a:p>
            <a:pPr algn="ctr" defTabSz="1024128" latinLnBrk="1">
              <a:defRPr/>
            </a:pPr>
            <a:endParaRPr lang="en-US" sz="4900" dirty="0">
              <a:solidFill>
                <a:prstClr val="black"/>
              </a:solidFill>
              <a:latin typeface="Calibri"/>
              <a:cs typeface="Arial" panose="020B0604020202020204" pitchFamily="34" charset="0"/>
            </a:endParaRPr>
          </a:p>
        </p:txBody>
      </p:sp>
      <p:sp>
        <p:nvSpPr>
          <p:cNvPr id="4" name="Text Placeholder 3"/>
          <p:cNvSpPr>
            <a:spLocks noGrp="1"/>
          </p:cNvSpPr>
          <p:nvPr>
            <p:ph type="body" sz="quarter" idx="10"/>
          </p:nvPr>
        </p:nvSpPr>
        <p:spPr>
          <a:xfrm>
            <a:off x="1524000" y="914400"/>
            <a:ext cx="10464800" cy="5410200"/>
          </a:xfrm>
          <a:prstGeom prst="rect">
            <a:avLst/>
          </a:prstGeom>
        </p:spPr>
        <p:txBody>
          <a:bodyPr lIns="102413" tIns="51206" rIns="102413" bIns="51206"/>
          <a:lstStyle>
            <a:lvl1pPr>
              <a:defRPr sz="3600">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7"/>
          <p:cNvSpPr>
            <a:spLocks noGrp="1"/>
          </p:cNvSpPr>
          <p:nvPr>
            <p:ph type="body" sz="quarter" idx="11"/>
          </p:nvPr>
        </p:nvSpPr>
        <p:spPr>
          <a:xfrm>
            <a:off x="1625600" y="76200"/>
            <a:ext cx="10261600" cy="685800"/>
          </a:xfrm>
          <a:prstGeom prst="rect">
            <a:avLst/>
          </a:prstGeom>
        </p:spPr>
        <p:txBody>
          <a:bodyPr lIns="102413" tIns="51206" rIns="102413" bIns="51206"/>
          <a:lstStyle>
            <a:lvl1pPr algn="ctr">
              <a:buNone/>
              <a:defRPr sz="4000" b="1">
                <a:effectLst/>
              </a:defRPr>
            </a:lvl1pPr>
          </a:lstStyle>
          <a:p>
            <a:pPr lvl="0"/>
            <a:r>
              <a:rPr lang="en-US" dirty="0" smtClean="0"/>
              <a:t>Click to edit Master text styles</a:t>
            </a:r>
          </a:p>
        </p:txBody>
      </p:sp>
    </p:spTree>
    <p:extLst>
      <p:ext uri="{BB962C8B-B14F-4D97-AF65-F5344CB8AC3E}">
        <p14:creationId xmlns:p14="http://schemas.microsoft.com/office/powerpoint/2010/main" xmlns="" val="3453055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7ECE91CE-B30C-4DC2-91C2-8E236498BE96}" type="slidenum">
              <a:rPr lang="en-US" altLang="en-US"/>
              <a:pPr>
                <a:defRPr/>
              </a:pPr>
              <a:t>‹#›</a:t>
            </a:fld>
            <a:endParaRPr lang="en-US" altLang="en-US"/>
          </a:p>
        </p:txBody>
      </p:sp>
    </p:spTree>
    <p:extLst>
      <p:ext uri="{BB962C8B-B14F-4D97-AF65-F5344CB8AC3E}">
        <p14:creationId xmlns:p14="http://schemas.microsoft.com/office/powerpoint/2010/main" xmlns="" val="3648655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F8989777-49CB-4077-BC3A-AF839D2FF047}" type="slidenum">
              <a:rPr lang="en-US" altLang="en-US"/>
              <a:pPr>
                <a:defRPr/>
              </a:pPr>
              <a:t>‹#›</a:t>
            </a:fld>
            <a:endParaRPr lang="en-US" altLang="en-US"/>
          </a:p>
        </p:txBody>
      </p:sp>
    </p:spTree>
    <p:extLst>
      <p:ext uri="{BB962C8B-B14F-4D97-AF65-F5344CB8AC3E}">
        <p14:creationId xmlns:p14="http://schemas.microsoft.com/office/powerpoint/2010/main" xmlns="" val="22333893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4"/>
          <p:cNvSpPr>
            <a:spLocks noGrp="1" noChangeArrowheads="1"/>
          </p:cNvSpPr>
          <p:nvPr>
            <p:ph type="dt" sz="half" idx="10"/>
          </p:nvPr>
        </p:nvSpPr>
        <p:spPr>
          <a:ln/>
        </p:spPr>
        <p:txBody>
          <a:bodyPr/>
          <a:lstStyle>
            <a:lvl1pPr>
              <a:defRPr/>
            </a:lvl1pPr>
          </a:lstStyle>
          <a:p>
            <a:pPr>
              <a:defRPr/>
            </a:pPr>
            <a:endParaRPr lang="en-US"/>
          </a:p>
        </p:txBody>
      </p:sp>
      <p:sp>
        <p:nvSpPr>
          <p:cNvPr id="8" name="Rectangle 45"/>
          <p:cNvSpPr>
            <a:spLocks noGrp="1" noChangeArrowheads="1"/>
          </p:cNvSpPr>
          <p:nvPr>
            <p:ph type="ftr" sz="quarter" idx="11"/>
          </p:nvPr>
        </p:nvSpPr>
        <p:spPr>
          <a:ln/>
        </p:spPr>
        <p:txBody>
          <a:bodyPr/>
          <a:lstStyle>
            <a:lvl1pPr>
              <a:defRPr/>
            </a:lvl1pPr>
          </a:lstStyle>
          <a:p>
            <a:pPr>
              <a:defRPr/>
            </a:pPr>
            <a:endParaRPr lang="en-US"/>
          </a:p>
        </p:txBody>
      </p:sp>
      <p:sp>
        <p:nvSpPr>
          <p:cNvPr id="9" name="Rectangle 46"/>
          <p:cNvSpPr>
            <a:spLocks noGrp="1" noChangeArrowheads="1"/>
          </p:cNvSpPr>
          <p:nvPr>
            <p:ph type="sldNum" sz="quarter" idx="12"/>
          </p:nvPr>
        </p:nvSpPr>
        <p:spPr>
          <a:ln/>
        </p:spPr>
        <p:txBody>
          <a:bodyPr/>
          <a:lstStyle>
            <a:lvl1pPr>
              <a:defRPr/>
            </a:lvl1pPr>
          </a:lstStyle>
          <a:p>
            <a:pPr>
              <a:defRPr/>
            </a:pPr>
            <a:fld id="{553C2C96-C176-4E96-A68C-02262D53DFC2}" type="slidenum">
              <a:rPr lang="en-US" altLang="en-US"/>
              <a:pPr>
                <a:defRPr/>
              </a:pPr>
              <a:t>‹#›</a:t>
            </a:fld>
            <a:endParaRPr lang="en-US" altLang="en-US"/>
          </a:p>
        </p:txBody>
      </p:sp>
    </p:spTree>
    <p:extLst>
      <p:ext uri="{BB962C8B-B14F-4D97-AF65-F5344CB8AC3E}">
        <p14:creationId xmlns:p14="http://schemas.microsoft.com/office/powerpoint/2010/main" xmlns="" val="34512699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4"/>
          <p:cNvSpPr>
            <a:spLocks noGrp="1" noChangeArrowheads="1"/>
          </p:cNvSpPr>
          <p:nvPr>
            <p:ph type="dt" sz="half" idx="10"/>
          </p:nvPr>
        </p:nvSpPr>
        <p:spPr>
          <a:ln/>
        </p:spPr>
        <p:txBody>
          <a:bodyPr/>
          <a:lstStyle>
            <a:lvl1pPr>
              <a:defRPr/>
            </a:lvl1pPr>
          </a:lstStyle>
          <a:p>
            <a:pPr>
              <a:defRPr/>
            </a:pPr>
            <a:endParaRPr lang="en-US"/>
          </a:p>
        </p:txBody>
      </p:sp>
      <p:sp>
        <p:nvSpPr>
          <p:cNvPr id="4" name="Rectangle 45"/>
          <p:cNvSpPr>
            <a:spLocks noGrp="1" noChangeArrowheads="1"/>
          </p:cNvSpPr>
          <p:nvPr>
            <p:ph type="ftr" sz="quarter" idx="11"/>
          </p:nvPr>
        </p:nvSpPr>
        <p:spPr>
          <a:ln/>
        </p:spPr>
        <p:txBody>
          <a:bodyPr/>
          <a:lstStyle>
            <a:lvl1pPr>
              <a:defRPr/>
            </a:lvl1pPr>
          </a:lstStyle>
          <a:p>
            <a:pPr>
              <a:defRPr/>
            </a:pPr>
            <a:endParaRPr lang="en-US"/>
          </a:p>
        </p:txBody>
      </p:sp>
      <p:sp>
        <p:nvSpPr>
          <p:cNvPr id="5" name="Rectangle 46"/>
          <p:cNvSpPr>
            <a:spLocks noGrp="1" noChangeArrowheads="1"/>
          </p:cNvSpPr>
          <p:nvPr>
            <p:ph type="sldNum" sz="quarter" idx="12"/>
          </p:nvPr>
        </p:nvSpPr>
        <p:spPr>
          <a:ln/>
        </p:spPr>
        <p:txBody>
          <a:bodyPr/>
          <a:lstStyle>
            <a:lvl1pPr>
              <a:defRPr/>
            </a:lvl1pPr>
          </a:lstStyle>
          <a:p>
            <a:pPr>
              <a:defRPr/>
            </a:pPr>
            <a:fld id="{655B8D7A-20A1-486C-BB5A-94F7447E7280}" type="slidenum">
              <a:rPr lang="en-US" altLang="en-US"/>
              <a:pPr>
                <a:defRPr/>
              </a:pPr>
              <a:t>‹#›</a:t>
            </a:fld>
            <a:endParaRPr lang="en-US" altLang="en-US"/>
          </a:p>
        </p:txBody>
      </p:sp>
    </p:spTree>
    <p:extLst>
      <p:ext uri="{BB962C8B-B14F-4D97-AF65-F5344CB8AC3E}">
        <p14:creationId xmlns:p14="http://schemas.microsoft.com/office/powerpoint/2010/main" xmlns="" val="3725742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4"/>
          <p:cNvSpPr>
            <a:spLocks noGrp="1" noChangeArrowheads="1"/>
          </p:cNvSpPr>
          <p:nvPr>
            <p:ph type="dt" sz="half" idx="10"/>
          </p:nvPr>
        </p:nvSpPr>
        <p:spPr>
          <a:ln/>
        </p:spPr>
        <p:txBody>
          <a:bodyPr/>
          <a:lstStyle>
            <a:lvl1pPr>
              <a:defRPr/>
            </a:lvl1pPr>
          </a:lstStyle>
          <a:p>
            <a:pPr>
              <a:defRPr/>
            </a:pPr>
            <a:endParaRPr lang="en-US"/>
          </a:p>
        </p:txBody>
      </p:sp>
      <p:sp>
        <p:nvSpPr>
          <p:cNvPr id="3" name="Rectangle 45"/>
          <p:cNvSpPr>
            <a:spLocks noGrp="1" noChangeArrowheads="1"/>
          </p:cNvSpPr>
          <p:nvPr>
            <p:ph type="ftr" sz="quarter" idx="11"/>
          </p:nvPr>
        </p:nvSpPr>
        <p:spPr>
          <a:ln/>
        </p:spPr>
        <p:txBody>
          <a:bodyPr/>
          <a:lstStyle>
            <a:lvl1pPr>
              <a:defRPr/>
            </a:lvl1pPr>
          </a:lstStyle>
          <a:p>
            <a:pPr>
              <a:defRPr/>
            </a:pPr>
            <a:endParaRPr lang="en-US"/>
          </a:p>
        </p:txBody>
      </p:sp>
      <p:sp>
        <p:nvSpPr>
          <p:cNvPr id="4" name="Rectangle 46"/>
          <p:cNvSpPr>
            <a:spLocks noGrp="1" noChangeArrowheads="1"/>
          </p:cNvSpPr>
          <p:nvPr>
            <p:ph type="sldNum" sz="quarter" idx="12"/>
          </p:nvPr>
        </p:nvSpPr>
        <p:spPr>
          <a:ln/>
        </p:spPr>
        <p:txBody>
          <a:bodyPr/>
          <a:lstStyle>
            <a:lvl1pPr>
              <a:defRPr/>
            </a:lvl1pPr>
          </a:lstStyle>
          <a:p>
            <a:pPr>
              <a:defRPr/>
            </a:pPr>
            <a:fld id="{33239357-C0A1-4243-9930-663EDF7D92DC}" type="slidenum">
              <a:rPr lang="en-US" altLang="en-US"/>
              <a:pPr>
                <a:defRPr/>
              </a:pPr>
              <a:t>‹#›</a:t>
            </a:fld>
            <a:endParaRPr lang="en-US" altLang="en-US"/>
          </a:p>
        </p:txBody>
      </p:sp>
    </p:spTree>
    <p:extLst>
      <p:ext uri="{BB962C8B-B14F-4D97-AF65-F5344CB8AC3E}">
        <p14:creationId xmlns:p14="http://schemas.microsoft.com/office/powerpoint/2010/main" xmlns="" val="9093159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C9370DBE-2F0E-46D6-9433-6AA07DEAF82F}" type="slidenum">
              <a:rPr lang="en-US" altLang="en-US"/>
              <a:pPr>
                <a:defRPr/>
              </a:pPr>
              <a:t>‹#›</a:t>
            </a:fld>
            <a:endParaRPr lang="en-US" altLang="en-US"/>
          </a:p>
        </p:txBody>
      </p:sp>
    </p:spTree>
    <p:extLst>
      <p:ext uri="{BB962C8B-B14F-4D97-AF65-F5344CB8AC3E}">
        <p14:creationId xmlns:p14="http://schemas.microsoft.com/office/powerpoint/2010/main" xmlns="" val="41238687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A10506CE-3CD7-44C0-B3F6-BA50C15A6767}" type="slidenum">
              <a:rPr lang="en-US" altLang="en-US"/>
              <a:pPr>
                <a:defRPr/>
              </a:pPr>
              <a:t>‹#›</a:t>
            </a:fld>
            <a:endParaRPr lang="en-US" altLang="en-US"/>
          </a:p>
        </p:txBody>
      </p:sp>
    </p:spTree>
    <p:extLst>
      <p:ext uri="{BB962C8B-B14F-4D97-AF65-F5344CB8AC3E}">
        <p14:creationId xmlns:p14="http://schemas.microsoft.com/office/powerpoint/2010/main" xmlns="" val="40342141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58"/>
            </a:gs>
            <a:gs pos="100000">
              <a:schemeClr val="bg1"/>
            </a:gs>
          </a:gsLst>
          <a:lin ang="27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1"/>
            <a:ext cx="12192000" cy="6856413"/>
            <a:chOff x="0" y="0"/>
            <a:chExt cx="5760" cy="4319"/>
          </a:xfrm>
        </p:grpSpPr>
        <p:sp>
          <p:nvSpPr>
            <p:cNvPr id="4099" name="Freeform 3"/>
            <p:cNvSpPr>
              <a:spLocks/>
            </p:cNvSpPr>
            <p:nvPr/>
          </p:nvSpPr>
          <p:spPr bwMode="hidden">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w="9525">
              <a:noFill/>
              <a:round/>
              <a:headEnd/>
              <a:tailEnd/>
            </a:ln>
          </p:spPr>
          <p:txBody>
            <a:bodyPr/>
            <a:lstStyle/>
            <a:p>
              <a:pPr eaLnBrk="1" hangingPunct="1">
                <a:defRPr/>
              </a:pPr>
              <a:endParaRPr lang="en-US">
                <a:latin typeface="Arial" charset="0"/>
              </a:endParaRPr>
            </a:p>
          </p:txBody>
        </p:sp>
        <p:sp>
          <p:nvSpPr>
            <p:cNvPr id="4100" name="Freeform 4"/>
            <p:cNvSpPr>
              <a:spLocks/>
            </p:cNvSpPr>
            <p:nvPr/>
          </p:nvSpPr>
          <p:spPr bwMode="hidden">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01" name="Freeform 5"/>
            <p:cNvSpPr>
              <a:spLocks/>
            </p:cNvSpPr>
            <p:nvPr/>
          </p:nvSpPr>
          <p:spPr bwMode="hidden">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w="9525">
              <a:noFill/>
              <a:round/>
              <a:headEnd/>
              <a:tailEnd/>
            </a:ln>
          </p:spPr>
          <p:txBody>
            <a:bodyPr/>
            <a:lstStyle/>
            <a:p>
              <a:pPr eaLnBrk="1" hangingPunct="1">
                <a:defRPr/>
              </a:pPr>
              <a:endParaRPr lang="en-US">
                <a:latin typeface="Arial" charset="0"/>
              </a:endParaRPr>
            </a:p>
          </p:txBody>
        </p:sp>
        <p:sp>
          <p:nvSpPr>
            <p:cNvPr id="1035" name="Freeform 6"/>
            <p:cNvSpPr>
              <a:spLocks/>
            </p:cNvSpPr>
            <p:nvPr/>
          </p:nvSpPr>
          <p:spPr bwMode="hidden">
            <a:xfrm>
              <a:off x="4038" y="3577"/>
              <a:ext cx="1720" cy="65"/>
            </a:xfrm>
            <a:custGeom>
              <a:avLst/>
              <a:gdLst>
                <a:gd name="T0" fmla="*/ 1722 w 1722"/>
                <a:gd name="T1" fmla="*/ 66 h 66"/>
                <a:gd name="T2" fmla="*/ 1722 w 1722"/>
                <a:gd name="T3" fmla="*/ 60 h 66"/>
                <a:gd name="T4" fmla="*/ 0 w 1722"/>
                <a:gd name="T5" fmla="*/ 0 h 66"/>
                <a:gd name="T6" fmla="*/ 0 w 1722"/>
                <a:gd name="T7" fmla="*/ 48 h 66"/>
                <a:gd name="T8" fmla="*/ 1722 w 1722"/>
                <a:gd name="T9" fmla="*/ 66 h 66"/>
                <a:gd name="T10" fmla="*/ 1722 w 1722"/>
                <a:gd name="T11" fmla="*/ 6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22" h="66">
                  <a:moveTo>
                    <a:pt x="1722" y="66"/>
                  </a:moveTo>
                  <a:lnTo>
                    <a:pt x="1722" y="60"/>
                  </a:lnTo>
                  <a:lnTo>
                    <a:pt x="0" y="0"/>
                  </a:lnTo>
                  <a:lnTo>
                    <a:pt x="0" y="48"/>
                  </a:lnTo>
                  <a:lnTo>
                    <a:pt x="1722" y="66"/>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4103" name="Freeform 7"/>
            <p:cNvSpPr>
              <a:spLocks/>
            </p:cNvSpPr>
            <p:nvPr/>
          </p:nvSpPr>
          <p:spPr bwMode="hidden">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w="9525" cap="flat" cmpd="sng">
              <a:noFill/>
              <a:prstDash val="solid"/>
              <a:round/>
              <a:headEnd type="none" w="med" len="med"/>
              <a:tailEnd type="none" w="med" len="med"/>
            </a:ln>
            <a:effectLst/>
          </p:spPr>
          <p:txBody>
            <a:bodyPr/>
            <a:lstStyle/>
            <a:p>
              <a:pPr eaLnBrk="1" hangingPunct="1">
                <a:defRPr/>
              </a:pPr>
              <a:endParaRPr lang="en-US">
                <a:latin typeface="Arial" charset="0"/>
              </a:endParaRPr>
            </a:p>
          </p:txBody>
        </p:sp>
        <p:sp>
          <p:nvSpPr>
            <p:cNvPr id="1037" name="Freeform 8"/>
            <p:cNvSpPr>
              <a:spLocks/>
            </p:cNvSpPr>
            <p:nvPr/>
          </p:nvSpPr>
          <p:spPr bwMode="hidden">
            <a:xfrm>
              <a:off x="4784" y="3702"/>
              <a:ext cx="974" cy="101"/>
            </a:xfrm>
            <a:custGeom>
              <a:avLst/>
              <a:gdLst>
                <a:gd name="T0" fmla="*/ 975 w 975"/>
                <a:gd name="T1" fmla="*/ 48 h 101"/>
                <a:gd name="T2" fmla="*/ 975 w 975"/>
                <a:gd name="T3" fmla="*/ 0 h 101"/>
                <a:gd name="T4" fmla="*/ 0 w 975"/>
                <a:gd name="T5" fmla="*/ 24 h 101"/>
                <a:gd name="T6" fmla="*/ 0 w 975"/>
                <a:gd name="T7" fmla="*/ 101 h 101"/>
                <a:gd name="T8" fmla="*/ 975 w 975"/>
                <a:gd name="T9" fmla="*/ 48 h 101"/>
                <a:gd name="T10" fmla="*/ 975 w 975"/>
                <a:gd name="T11" fmla="*/ 48 h 10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75" h="101">
                  <a:moveTo>
                    <a:pt x="975" y="48"/>
                  </a:moveTo>
                  <a:lnTo>
                    <a:pt x="975" y="0"/>
                  </a:lnTo>
                  <a:lnTo>
                    <a:pt x="0" y="24"/>
                  </a:lnTo>
                  <a:lnTo>
                    <a:pt x="0" y="101"/>
                  </a:lnTo>
                  <a:lnTo>
                    <a:pt x="975" y="48"/>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1038" name="Freeform 9"/>
            <p:cNvSpPr>
              <a:spLocks/>
            </p:cNvSpPr>
            <p:nvPr/>
          </p:nvSpPr>
          <p:spPr bwMode="hidden">
            <a:xfrm>
              <a:off x="3619" y="3815"/>
              <a:ext cx="2139" cy="198"/>
            </a:xfrm>
            <a:custGeom>
              <a:avLst/>
              <a:gdLst>
                <a:gd name="T0" fmla="*/ 2141 w 2141"/>
                <a:gd name="T1" fmla="*/ 0 h 198"/>
                <a:gd name="T2" fmla="*/ 0 w 2141"/>
                <a:gd name="T3" fmla="*/ 156 h 198"/>
                <a:gd name="T4" fmla="*/ 0 w 2141"/>
                <a:gd name="T5" fmla="*/ 198 h 198"/>
                <a:gd name="T6" fmla="*/ 2141 w 2141"/>
                <a:gd name="T7" fmla="*/ 0 h 198"/>
                <a:gd name="T8" fmla="*/ 2141 w 2141"/>
                <a:gd name="T9" fmla="*/ 0 h 19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41" h="198">
                  <a:moveTo>
                    <a:pt x="2141" y="0"/>
                  </a:moveTo>
                  <a:lnTo>
                    <a:pt x="0" y="156"/>
                  </a:lnTo>
                  <a:lnTo>
                    <a:pt x="0" y="198"/>
                  </a:lnTo>
                  <a:lnTo>
                    <a:pt x="2141" y="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4106" name="Freeform 10"/>
            <p:cNvSpPr>
              <a:spLocks/>
            </p:cNvSpPr>
            <p:nvPr/>
          </p:nvSpPr>
          <p:spPr bwMode="hidden">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eaLnBrk="1" hangingPunct="1">
                <a:defRPr/>
              </a:pPr>
              <a:endParaRPr lang="en-US">
                <a:latin typeface="Arial" charset="0"/>
              </a:endParaRPr>
            </a:p>
          </p:txBody>
        </p:sp>
        <p:sp>
          <p:nvSpPr>
            <p:cNvPr id="1040" name="Freeform 11"/>
            <p:cNvSpPr>
              <a:spLocks/>
            </p:cNvSpPr>
            <p:nvPr/>
          </p:nvSpPr>
          <p:spPr bwMode="hidden">
            <a:xfrm>
              <a:off x="2097" y="4043"/>
              <a:ext cx="2514" cy="276"/>
            </a:xfrm>
            <a:custGeom>
              <a:avLst/>
              <a:gdLst>
                <a:gd name="T0" fmla="*/ 2182 w 2517"/>
                <a:gd name="T1" fmla="*/ 276 h 276"/>
                <a:gd name="T2" fmla="*/ 2517 w 2517"/>
                <a:gd name="T3" fmla="*/ 204 h 276"/>
                <a:gd name="T4" fmla="*/ 2260 w 2517"/>
                <a:gd name="T5" fmla="*/ 0 h 276"/>
                <a:gd name="T6" fmla="*/ 0 w 2517"/>
                <a:gd name="T7" fmla="*/ 276 h 276"/>
                <a:gd name="T8" fmla="*/ 2182 w 2517"/>
                <a:gd name="T9" fmla="*/ 276 h 276"/>
                <a:gd name="T10" fmla="*/ 2182 w 2517"/>
                <a:gd name="T11" fmla="*/ 276 h 27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17" h="276">
                  <a:moveTo>
                    <a:pt x="2182" y="276"/>
                  </a:moveTo>
                  <a:lnTo>
                    <a:pt x="2517" y="204"/>
                  </a:lnTo>
                  <a:lnTo>
                    <a:pt x="2260" y="0"/>
                  </a:lnTo>
                  <a:lnTo>
                    <a:pt x="0" y="276"/>
                  </a:lnTo>
                  <a:lnTo>
                    <a:pt x="2182" y="276"/>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4108" name="Freeform 12"/>
            <p:cNvSpPr>
              <a:spLocks/>
            </p:cNvSpPr>
            <p:nvPr/>
          </p:nvSpPr>
          <p:spPr bwMode="hidden">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w="9525">
              <a:noFill/>
              <a:round/>
              <a:headEnd/>
              <a:tailEnd/>
            </a:ln>
          </p:spPr>
          <p:txBody>
            <a:bodyPr/>
            <a:lstStyle/>
            <a:p>
              <a:pPr eaLnBrk="1" hangingPunct="1">
                <a:defRPr/>
              </a:pPr>
              <a:endParaRPr lang="en-US">
                <a:latin typeface="Arial" charset="0"/>
              </a:endParaRPr>
            </a:p>
          </p:txBody>
        </p:sp>
        <p:sp>
          <p:nvSpPr>
            <p:cNvPr id="1042" name="Freeform 13"/>
            <p:cNvSpPr>
              <a:spLocks/>
            </p:cNvSpPr>
            <p:nvPr/>
          </p:nvSpPr>
          <p:spPr bwMode="hidden">
            <a:xfrm>
              <a:off x="5030" y="3151"/>
              <a:ext cx="728" cy="240"/>
            </a:xfrm>
            <a:custGeom>
              <a:avLst/>
              <a:gdLst>
                <a:gd name="T0" fmla="*/ 729 w 729"/>
                <a:gd name="T1" fmla="*/ 240 h 240"/>
                <a:gd name="T2" fmla="*/ 0 w 729"/>
                <a:gd name="T3" fmla="*/ 0 h 240"/>
                <a:gd name="T4" fmla="*/ 0 w 729"/>
                <a:gd name="T5" fmla="*/ 6 h 240"/>
                <a:gd name="T6" fmla="*/ 729 w 729"/>
                <a:gd name="T7" fmla="*/ 240 h 240"/>
                <a:gd name="T8" fmla="*/ 729 w 729"/>
                <a:gd name="T9" fmla="*/ 240 h 24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29" h="240">
                  <a:moveTo>
                    <a:pt x="729" y="240"/>
                  </a:moveTo>
                  <a:lnTo>
                    <a:pt x="0" y="0"/>
                  </a:lnTo>
                  <a:lnTo>
                    <a:pt x="0" y="6"/>
                  </a:lnTo>
                  <a:lnTo>
                    <a:pt x="729" y="24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4110" name="Freeform 14"/>
            <p:cNvSpPr>
              <a:spLocks/>
            </p:cNvSpPr>
            <p:nvPr/>
          </p:nvSpPr>
          <p:spPr bwMode="hidden">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1044" name="Freeform 15"/>
            <p:cNvSpPr>
              <a:spLocks/>
            </p:cNvSpPr>
            <p:nvPr/>
          </p:nvSpPr>
          <p:spPr bwMode="hidden">
            <a:xfrm>
              <a:off x="5030" y="3049"/>
              <a:ext cx="728" cy="318"/>
            </a:xfrm>
            <a:custGeom>
              <a:avLst/>
              <a:gdLst>
                <a:gd name="T0" fmla="*/ 729 w 729"/>
                <a:gd name="T1" fmla="*/ 318 h 318"/>
                <a:gd name="T2" fmla="*/ 729 w 729"/>
                <a:gd name="T3" fmla="*/ 312 h 318"/>
                <a:gd name="T4" fmla="*/ 0 w 729"/>
                <a:gd name="T5" fmla="*/ 0 h 318"/>
                <a:gd name="T6" fmla="*/ 0 w 729"/>
                <a:gd name="T7" fmla="*/ 54 h 318"/>
                <a:gd name="T8" fmla="*/ 729 w 729"/>
                <a:gd name="T9" fmla="*/ 318 h 318"/>
                <a:gd name="T10" fmla="*/ 729 w 729"/>
                <a:gd name="T11" fmla="*/ 318 h 3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29" h="318">
                  <a:moveTo>
                    <a:pt x="729" y="318"/>
                  </a:moveTo>
                  <a:lnTo>
                    <a:pt x="729" y="312"/>
                  </a:lnTo>
                  <a:lnTo>
                    <a:pt x="0" y="0"/>
                  </a:lnTo>
                  <a:lnTo>
                    <a:pt x="0" y="54"/>
                  </a:lnTo>
                  <a:lnTo>
                    <a:pt x="729" y="318"/>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4112" name="Freeform 16"/>
            <p:cNvSpPr>
              <a:spLocks/>
            </p:cNvSpPr>
            <p:nvPr/>
          </p:nvSpPr>
          <p:spPr bwMode="hidden">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w="9525">
              <a:noFill/>
              <a:round/>
              <a:headEnd/>
              <a:tailEnd/>
            </a:ln>
          </p:spPr>
          <p:txBody>
            <a:bodyPr/>
            <a:lstStyle/>
            <a:p>
              <a:pPr eaLnBrk="1" hangingPunct="1">
                <a:defRPr/>
              </a:pPr>
              <a:endParaRPr lang="en-US">
                <a:latin typeface="Arial" charset="0"/>
              </a:endParaRPr>
            </a:p>
          </p:txBody>
        </p:sp>
        <p:sp>
          <p:nvSpPr>
            <p:cNvPr id="4113" name="Freeform 17"/>
            <p:cNvSpPr>
              <a:spLocks/>
            </p:cNvSpPr>
            <p:nvPr/>
          </p:nvSpPr>
          <p:spPr bwMode="hidden">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14" name="Freeform 18"/>
            <p:cNvSpPr>
              <a:spLocks/>
            </p:cNvSpPr>
            <p:nvPr/>
          </p:nvSpPr>
          <p:spPr bwMode="hidden">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w="9525">
              <a:noFill/>
              <a:round/>
              <a:headEnd/>
              <a:tailEnd/>
            </a:ln>
          </p:spPr>
          <p:txBody>
            <a:bodyPr/>
            <a:lstStyle/>
            <a:p>
              <a:pPr eaLnBrk="1" hangingPunct="1">
                <a:defRPr/>
              </a:pPr>
              <a:endParaRPr lang="en-US">
                <a:latin typeface="Arial" charset="0"/>
              </a:endParaRPr>
            </a:p>
          </p:txBody>
        </p:sp>
        <p:sp>
          <p:nvSpPr>
            <p:cNvPr id="1048" name="Freeform 19"/>
            <p:cNvSpPr>
              <a:spLocks/>
            </p:cNvSpPr>
            <p:nvPr/>
          </p:nvSpPr>
          <p:spPr bwMode="hidden">
            <a:xfrm>
              <a:off x="5477" y="2588"/>
              <a:ext cx="281" cy="335"/>
            </a:xfrm>
            <a:custGeom>
              <a:avLst/>
              <a:gdLst>
                <a:gd name="T0" fmla="*/ 281 w 281"/>
                <a:gd name="T1" fmla="*/ 335 h 335"/>
                <a:gd name="T2" fmla="*/ 281 w 281"/>
                <a:gd name="T3" fmla="*/ 173 h 335"/>
                <a:gd name="T4" fmla="*/ 96 w 281"/>
                <a:gd name="T5" fmla="*/ 0 h 335"/>
                <a:gd name="T6" fmla="*/ 0 w 281"/>
                <a:gd name="T7" fmla="*/ 90 h 335"/>
                <a:gd name="T8" fmla="*/ 281 w 281"/>
                <a:gd name="T9" fmla="*/ 335 h 335"/>
                <a:gd name="T10" fmla="*/ 281 w 281"/>
                <a:gd name="T11" fmla="*/ 335 h 3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1" h="335">
                  <a:moveTo>
                    <a:pt x="281" y="335"/>
                  </a:moveTo>
                  <a:lnTo>
                    <a:pt x="281" y="173"/>
                  </a:lnTo>
                  <a:lnTo>
                    <a:pt x="96" y="0"/>
                  </a:lnTo>
                  <a:lnTo>
                    <a:pt x="0" y="90"/>
                  </a:lnTo>
                  <a:lnTo>
                    <a:pt x="281" y="335"/>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4116" name="Freeform 20"/>
            <p:cNvSpPr>
              <a:spLocks/>
            </p:cNvSpPr>
            <p:nvPr/>
          </p:nvSpPr>
          <p:spPr bwMode="hidden">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1050" name="Freeform 21"/>
            <p:cNvSpPr>
              <a:spLocks/>
            </p:cNvSpPr>
            <p:nvPr/>
          </p:nvSpPr>
          <p:spPr bwMode="hidden">
            <a:xfrm>
              <a:off x="5626" y="2534"/>
              <a:ext cx="132" cy="132"/>
            </a:xfrm>
            <a:custGeom>
              <a:avLst/>
              <a:gdLst>
                <a:gd name="T0" fmla="*/ 132 w 132"/>
                <a:gd name="T1" fmla="*/ 132 h 132"/>
                <a:gd name="T2" fmla="*/ 0 w 132"/>
                <a:gd name="T3" fmla="*/ 0 h 132"/>
                <a:gd name="T4" fmla="*/ 0 w 132"/>
                <a:gd name="T5" fmla="*/ 0 h 132"/>
                <a:gd name="T6" fmla="*/ 132 w 132"/>
                <a:gd name="T7" fmla="*/ 132 h 132"/>
                <a:gd name="T8" fmla="*/ 132 w 132"/>
                <a:gd name="T9" fmla="*/ 132 h 1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2" h="132">
                  <a:moveTo>
                    <a:pt x="132" y="132"/>
                  </a:moveTo>
                  <a:lnTo>
                    <a:pt x="0" y="0"/>
                  </a:lnTo>
                  <a:lnTo>
                    <a:pt x="132" y="132"/>
                  </a:lnTo>
                  <a:close/>
                </a:path>
              </a:pathLst>
            </a:custGeom>
            <a:solidFill>
              <a:srgbClr val="FF9999"/>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4118" name="Freeform 22"/>
            <p:cNvSpPr>
              <a:spLocks/>
            </p:cNvSpPr>
            <p:nvPr/>
          </p:nvSpPr>
          <p:spPr bwMode="hidden">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19" name="Freeform 23"/>
            <p:cNvSpPr>
              <a:spLocks/>
            </p:cNvSpPr>
            <p:nvPr/>
          </p:nvSpPr>
          <p:spPr bwMode="hidden">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w="9525" cap="flat" cmpd="sng">
              <a:noFill/>
              <a:prstDash val="solid"/>
              <a:round/>
              <a:headEnd type="none" w="med" len="med"/>
              <a:tailEnd type="none" w="med" len="med"/>
            </a:ln>
            <a:effectLst/>
          </p:spPr>
          <p:txBody>
            <a:bodyPr/>
            <a:lstStyle/>
            <a:p>
              <a:pPr eaLnBrk="1" hangingPunct="1">
                <a:defRPr/>
              </a:pPr>
              <a:endParaRPr lang="en-US">
                <a:latin typeface="Arial" charset="0"/>
              </a:endParaRPr>
            </a:p>
          </p:txBody>
        </p:sp>
        <p:sp>
          <p:nvSpPr>
            <p:cNvPr id="4120" name="Freeform 24"/>
            <p:cNvSpPr>
              <a:spLocks/>
            </p:cNvSpPr>
            <p:nvPr/>
          </p:nvSpPr>
          <p:spPr bwMode="hidden">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w="9525">
              <a:noFill/>
              <a:round/>
              <a:headEnd/>
              <a:tailEnd/>
            </a:ln>
          </p:spPr>
          <p:txBody>
            <a:bodyPr/>
            <a:lstStyle/>
            <a:p>
              <a:pPr eaLnBrk="1" hangingPunct="1">
                <a:defRPr/>
              </a:pPr>
              <a:endParaRPr lang="en-US">
                <a:latin typeface="Arial" charset="0"/>
              </a:endParaRPr>
            </a:p>
          </p:txBody>
        </p:sp>
        <p:sp>
          <p:nvSpPr>
            <p:cNvPr id="1054" name="Freeform 25"/>
            <p:cNvSpPr>
              <a:spLocks/>
            </p:cNvSpPr>
            <p:nvPr/>
          </p:nvSpPr>
          <p:spPr bwMode="hidden">
            <a:xfrm>
              <a:off x="5603" y="850"/>
              <a:ext cx="155" cy="516"/>
            </a:xfrm>
            <a:custGeom>
              <a:avLst/>
              <a:gdLst>
                <a:gd name="T0" fmla="*/ 155 w 155"/>
                <a:gd name="T1" fmla="*/ 516 h 516"/>
                <a:gd name="T2" fmla="*/ 155 w 155"/>
                <a:gd name="T3" fmla="*/ 204 h 516"/>
                <a:gd name="T4" fmla="*/ 77 w 155"/>
                <a:gd name="T5" fmla="*/ 0 h 516"/>
                <a:gd name="T6" fmla="*/ 0 w 155"/>
                <a:gd name="T7" fmla="*/ 192 h 516"/>
                <a:gd name="T8" fmla="*/ 155 w 155"/>
                <a:gd name="T9" fmla="*/ 516 h 516"/>
                <a:gd name="T10" fmla="*/ 155 w 155"/>
                <a:gd name="T11" fmla="*/ 516 h 5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5" h="516">
                  <a:moveTo>
                    <a:pt x="155" y="516"/>
                  </a:moveTo>
                  <a:lnTo>
                    <a:pt x="155" y="204"/>
                  </a:lnTo>
                  <a:lnTo>
                    <a:pt x="77" y="0"/>
                  </a:lnTo>
                  <a:lnTo>
                    <a:pt x="0" y="192"/>
                  </a:lnTo>
                  <a:lnTo>
                    <a:pt x="155" y="516"/>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4122" name="Freeform 26"/>
            <p:cNvSpPr>
              <a:spLocks/>
            </p:cNvSpPr>
            <p:nvPr/>
          </p:nvSpPr>
          <p:spPr bwMode="hidden">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w="9525">
              <a:noFill/>
              <a:round/>
              <a:headEnd/>
              <a:tailEnd/>
            </a:ln>
          </p:spPr>
          <p:txBody>
            <a:bodyPr/>
            <a:lstStyle/>
            <a:p>
              <a:pPr eaLnBrk="1" hangingPunct="1">
                <a:defRPr/>
              </a:pPr>
              <a:endParaRPr lang="en-US">
                <a:latin typeface="Arial" charset="0"/>
              </a:endParaRPr>
            </a:p>
          </p:txBody>
        </p:sp>
        <p:sp>
          <p:nvSpPr>
            <p:cNvPr id="4123" name="Freeform 27"/>
            <p:cNvSpPr>
              <a:spLocks/>
            </p:cNvSpPr>
            <p:nvPr/>
          </p:nvSpPr>
          <p:spPr bwMode="hidden">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eaLnBrk="1" hangingPunct="1">
                <a:defRPr/>
              </a:pPr>
              <a:endParaRPr lang="en-US">
                <a:latin typeface="Arial" charset="0"/>
              </a:endParaRPr>
            </a:p>
          </p:txBody>
        </p:sp>
        <p:sp>
          <p:nvSpPr>
            <p:cNvPr id="1057" name="Freeform 28"/>
            <p:cNvSpPr>
              <a:spLocks/>
            </p:cNvSpPr>
            <p:nvPr/>
          </p:nvSpPr>
          <p:spPr bwMode="hidden">
            <a:xfrm>
              <a:off x="5698" y="653"/>
              <a:ext cx="60" cy="311"/>
            </a:xfrm>
            <a:custGeom>
              <a:avLst/>
              <a:gdLst>
                <a:gd name="T0" fmla="*/ 0 w 60"/>
                <a:gd name="T1" fmla="*/ 144 h 312"/>
                <a:gd name="T2" fmla="*/ 60 w 60"/>
                <a:gd name="T3" fmla="*/ 312 h 312"/>
                <a:gd name="T4" fmla="*/ 60 w 60"/>
                <a:gd name="T5" fmla="*/ 6 h 312"/>
                <a:gd name="T6" fmla="*/ 54 w 60"/>
                <a:gd name="T7" fmla="*/ 0 h 312"/>
                <a:gd name="T8" fmla="*/ 0 w 60"/>
                <a:gd name="T9" fmla="*/ 144 h 312"/>
                <a:gd name="T10" fmla="*/ 0 w 60"/>
                <a:gd name="T11" fmla="*/ 144 h 3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 h="312">
                  <a:moveTo>
                    <a:pt x="0" y="144"/>
                  </a:moveTo>
                  <a:lnTo>
                    <a:pt x="60" y="312"/>
                  </a:lnTo>
                  <a:lnTo>
                    <a:pt x="60" y="6"/>
                  </a:lnTo>
                  <a:lnTo>
                    <a:pt x="54" y="0"/>
                  </a:lnTo>
                  <a:lnTo>
                    <a:pt x="0" y="144"/>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4125" name="Freeform 29"/>
            <p:cNvSpPr>
              <a:spLocks/>
            </p:cNvSpPr>
            <p:nvPr/>
          </p:nvSpPr>
          <p:spPr bwMode="hidden">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1059" name="Freeform 30"/>
            <p:cNvSpPr>
              <a:spLocks/>
            </p:cNvSpPr>
            <p:nvPr/>
          </p:nvSpPr>
          <p:spPr bwMode="hidden">
            <a:xfrm>
              <a:off x="5754" y="3483"/>
              <a:ext cx="6" cy="6"/>
            </a:xfrm>
            <a:custGeom>
              <a:avLst/>
              <a:gdLst>
                <a:gd name="T0" fmla="*/ 6 w 6"/>
                <a:gd name="T1" fmla="*/ 6 h 6"/>
                <a:gd name="T2" fmla="*/ 0 w 6"/>
                <a:gd name="T3" fmla="*/ 0 h 6"/>
                <a:gd name="T4" fmla="*/ 0 w 6"/>
                <a:gd name="T5" fmla="*/ 6 h 6"/>
                <a:gd name="T6" fmla="*/ 6 w 6"/>
                <a:gd name="T7" fmla="*/ 6 h 6"/>
                <a:gd name="T8" fmla="*/ 6 w 6"/>
                <a:gd name="T9" fmla="*/ 6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6">
                  <a:moveTo>
                    <a:pt x="6" y="6"/>
                  </a:moveTo>
                  <a:lnTo>
                    <a:pt x="0" y="0"/>
                  </a:lnTo>
                  <a:lnTo>
                    <a:pt x="0" y="6"/>
                  </a:lnTo>
                  <a:lnTo>
                    <a:pt x="6" y="6"/>
                  </a:lnTo>
                  <a:close/>
                </a:path>
              </a:pathLst>
            </a:custGeom>
            <a:solidFill>
              <a:srgbClr val="18FF00"/>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en-GB"/>
            </a:p>
          </p:txBody>
        </p:sp>
        <p:sp>
          <p:nvSpPr>
            <p:cNvPr id="4127" name="Freeform 31"/>
            <p:cNvSpPr>
              <a:spLocks/>
            </p:cNvSpPr>
            <p:nvPr/>
          </p:nvSpPr>
          <p:spPr bwMode="hidden">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28" name="Freeform 32"/>
            <p:cNvSpPr>
              <a:spLocks/>
            </p:cNvSpPr>
            <p:nvPr/>
          </p:nvSpPr>
          <p:spPr bwMode="hidden">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w="9525">
              <a:noFill/>
              <a:round/>
              <a:headEnd/>
              <a:tailEnd/>
            </a:ln>
          </p:spPr>
          <p:txBody>
            <a:bodyPr/>
            <a:lstStyle/>
            <a:p>
              <a:pPr eaLnBrk="1" hangingPunct="1">
                <a:defRPr/>
              </a:pPr>
              <a:endParaRPr lang="en-US">
                <a:latin typeface="Arial" charset="0"/>
              </a:endParaRPr>
            </a:p>
          </p:txBody>
        </p:sp>
        <p:sp>
          <p:nvSpPr>
            <p:cNvPr id="4129" name="Freeform 33"/>
            <p:cNvSpPr>
              <a:spLocks/>
            </p:cNvSpPr>
            <p:nvPr/>
          </p:nvSpPr>
          <p:spPr bwMode="hidden">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30" name="Freeform 34"/>
            <p:cNvSpPr>
              <a:spLocks/>
            </p:cNvSpPr>
            <p:nvPr/>
          </p:nvSpPr>
          <p:spPr bwMode="hidden">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31" name="Freeform 35"/>
            <p:cNvSpPr>
              <a:spLocks/>
            </p:cNvSpPr>
            <p:nvPr/>
          </p:nvSpPr>
          <p:spPr bwMode="hidden">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eaLnBrk="1" hangingPunct="1">
                <a:defRPr/>
              </a:pPr>
              <a:endParaRPr lang="en-US">
                <a:latin typeface="Arial" charset="0"/>
              </a:endParaRPr>
            </a:p>
          </p:txBody>
        </p:sp>
        <p:sp>
          <p:nvSpPr>
            <p:cNvPr id="4132" name="Freeform 36"/>
            <p:cNvSpPr>
              <a:spLocks/>
            </p:cNvSpPr>
            <p:nvPr/>
          </p:nvSpPr>
          <p:spPr bwMode="hidden">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33" name="Freeform 37"/>
            <p:cNvSpPr>
              <a:spLocks/>
            </p:cNvSpPr>
            <p:nvPr/>
          </p:nvSpPr>
          <p:spPr bwMode="hidden">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sp>
          <p:nvSpPr>
            <p:cNvPr id="4134" name="Freeform 38"/>
            <p:cNvSpPr>
              <a:spLocks/>
            </p:cNvSpPr>
            <p:nvPr/>
          </p:nvSpPr>
          <p:spPr bwMode="hidden">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w="9525">
              <a:noFill/>
              <a:round/>
              <a:headEnd/>
              <a:tailEnd/>
            </a:ln>
          </p:spPr>
          <p:txBody>
            <a:bodyPr/>
            <a:lstStyle/>
            <a:p>
              <a:pPr eaLnBrk="1" hangingPunct="1">
                <a:defRPr/>
              </a:pPr>
              <a:endParaRPr lang="en-US">
                <a:latin typeface="Arial" charset="0"/>
              </a:endParaRPr>
            </a:p>
          </p:txBody>
        </p:sp>
        <p:grpSp>
          <p:nvGrpSpPr>
            <p:cNvPr id="1068" name="Group 39"/>
            <p:cNvGrpSpPr>
              <a:grpSpLocks/>
            </p:cNvGrpSpPr>
            <p:nvPr userDrawn="1"/>
          </p:nvGrpSpPr>
          <p:grpSpPr bwMode="auto">
            <a:xfrm>
              <a:off x="0" y="1632"/>
              <a:ext cx="5758" cy="1858"/>
              <a:chOff x="0" y="1632"/>
              <a:chExt cx="5758" cy="1858"/>
            </a:xfrm>
          </p:grpSpPr>
          <p:sp>
            <p:nvSpPr>
              <p:cNvPr id="4136" name="Freeform 40"/>
              <p:cNvSpPr>
                <a:spLocks/>
              </p:cNvSpPr>
              <p:nvPr/>
            </p:nvSpPr>
            <p:spPr bwMode="hidden">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eaLnBrk="1" hangingPunct="1">
                  <a:defRPr/>
                </a:pPr>
                <a:endParaRPr lang="en-US">
                  <a:latin typeface="Arial" charset="0"/>
                </a:endParaRPr>
              </a:p>
            </p:txBody>
          </p:sp>
          <p:sp>
            <p:nvSpPr>
              <p:cNvPr id="4137" name="Freeform 41"/>
              <p:cNvSpPr>
                <a:spLocks/>
              </p:cNvSpPr>
              <p:nvPr/>
            </p:nvSpPr>
            <p:spPr bwMode="hidden">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w="9525">
                <a:noFill/>
                <a:round/>
                <a:headEnd/>
                <a:tailEnd/>
              </a:ln>
            </p:spPr>
            <p:txBody>
              <a:bodyPr/>
              <a:lstStyle/>
              <a:p>
                <a:pPr eaLnBrk="1" hangingPunct="1">
                  <a:defRPr/>
                </a:pPr>
                <a:endParaRPr lang="en-US">
                  <a:latin typeface="Arial" charset="0"/>
                </a:endParaRPr>
              </a:p>
            </p:txBody>
          </p:sp>
        </p:grpSp>
      </p:grpSp>
      <p:sp>
        <p:nvSpPr>
          <p:cNvPr id="4138" name="Rectangle 42"/>
          <p:cNvSpPr>
            <a:spLocks noGrp="1" noChangeArrowheads="1"/>
          </p:cNvSpPr>
          <p:nvPr>
            <p:ph type="title"/>
          </p:nvPr>
        </p:nvSpPr>
        <p:spPr bwMode="auto">
          <a:xfrm>
            <a:off x="609600" y="277813"/>
            <a:ext cx="109728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4139" name="Rectangle 43"/>
          <p:cNvSpPr>
            <a:spLocks noGrp="1" noChangeArrowheads="1"/>
          </p:cNvSpPr>
          <p:nvPr>
            <p:ph type="body" idx="1"/>
          </p:nvPr>
        </p:nvSpPr>
        <p:spPr bwMode="auto">
          <a:xfrm>
            <a:off x="609600" y="1600201"/>
            <a:ext cx="109728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40" name="Rectangle 44"/>
          <p:cNvSpPr>
            <a:spLocks noGrp="1" noChangeArrowheads="1"/>
          </p:cNvSpPr>
          <p:nvPr>
            <p:ph type="dt" sz="half" idx="2"/>
          </p:nvPr>
        </p:nvSpPr>
        <p:spPr bwMode="auto">
          <a:xfrm>
            <a:off x="609600" y="6243638"/>
            <a:ext cx="2844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effectLst>
                  <a:outerShdw blurRad="38100" dist="38100" dir="2700000" algn="tl">
                    <a:srgbClr val="000000"/>
                  </a:outerShdw>
                </a:effectLst>
                <a:latin typeface="Arial" charset="0"/>
              </a:defRPr>
            </a:lvl1pPr>
          </a:lstStyle>
          <a:p>
            <a:pPr>
              <a:defRPr/>
            </a:pPr>
            <a:endParaRPr lang="en-US"/>
          </a:p>
        </p:txBody>
      </p:sp>
      <p:sp>
        <p:nvSpPr>
          <p:cNvPr id="4141" name="Rectangle 4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a:effectLst>
                  <a:outerShdw blurRad="38100" dist="38100" dir="2700000" algn="tl">
                    <a:srgbClr val="000000"/>
                  </a:outerShdw>
                </a:effectLst>
                <a:latin typeface="Arial" charset="0"/>
              </a:defRPr>
            </a:lvl1pPr>
          </a:lstStyle>
          <a:p>
            <a:pPr>
              <a:defRPr/>
            </a:pPr>
            <a:endParaRPr lang="en-US"/>
          </a:p>
        </p:txBody>
      </p:sp>
      <p:sp>
        <p:nvSpPr>
          <p:cNvPr id="4142" name="Rectangle 46"/>
          <p:cNvSpPr>
            <a:spLocks noGrp="1" noChangeArrowheads="1"/>
          </p:cNvSpPr>
          <p:nvPr>
            <p:ph type="sldNum" sz="quarter" idx="4"/>
          </p:nvPr>
        </p:nvSpPr>
        <p:spPr bwMode="auto">
          <a:xfrm>
            <a:off x="8737600" y="6243638"/>
            <a:ext cx="2844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effectLst>
                  <a:outerShdw blurRad="38100" dist="38100" dir="2700000" algn="tl">
                    <a:srgbClr val="000000"/>
                  </a:outerShdw>
                </a:effectLst>
              </a:defRPr>
            </a:lvl1pPr>
          </a:lstStyle>
          <a:p>
            <a:pPr>
              <a:defRPr/>
            </a:pPr>
            <a:fld id="{E07B8D2E-96F3-48EA-9174-0AD056EA6774}"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3739"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90000"/>
        <a:buFont typeface="Wingdings" panose="05000000000000000000" pitchFamily="2" charset="2"/>
        <a:buBlip>
          <a:blip r:embed="rId13"/>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90000"/>
        <a:buFont typeface="Wingdings" panose="05000000000000000000" pitchFamily="2" charset="2"/>
        <a:buBlip>
          <a:blip r:embed="rId14"/>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90000"/>
        <a:buFont typeface="Wingdings" panose="05000000000000000000" pitchFamily="2" charset="2"/>
        <a:buBlip>
          <a:blip r:embed="rId15"/>
        </a:buBlip>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90000"/>
        <a:buFont typeface="Wingdings" pitchFamily="2" charset="2"/>
        <a:buBlip>
          <a:blip r:embed="rId15"/>
        </a:buBlip>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21"/>
          <p:cNvSpPr>
            <a:spLocks noGrp="1"/>
          </p:cNvSpPr>
          <p:nvPr>
            <p:ph type="title"/>
          </p:nvPr>
        </p:nvSpPr>
        <p:spPr bwMode="auto">
          <a:xfrm>
            <a:off x="609600" y="152400"/>
            <a:ext cx="10972800"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2051" name="Text Placeholder 12"/>
          <p:cNvSpPr>
            <a:spLocks noGrp="1"/>
          </p:cNvSpPr>
          <p:nvPr>
            <p:ph type="body" idx="1"/>
          </p:nvPr>
        </p:nvSpPr>
        <p:spPr bwMode="auto">
          <a:xfrm>
            <a:off x="609600" y="1219200"/>
            <a:ext cx="10972800" cy="4910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4" name="Date Placeholder 13"/>
          <p:cNvSpPr>
            <a:spLocks noGrp="1"/>
          </p:cNvSpPr>
          <p:nvPr>
            <p:ph type="dt" sz="half" idx="2"/>
          </p:nvPr>
        </p:nvSpPr>
        <p:spPr>
          <a:xfrm>
            <a:off x="8534401" y="6356351"/>
            <a:ext cx="3052233" cy="365125"/>
          </a:xfrm>
          <a:prstGeom prst="rect">
            <a:avLst/>
          </a:prstGeom>
        </p:spPr>
        <p:txBody>
          <a:bodyPr vert="horz"/>
          <a:lstStyle>
            <a:lvl1pPr algn="l" eaLnBrk="1" fontAlgn="auto" latinLnBrk="0" hangingPunct="1">
              <a:spcBef>
                <a:spcPts val="0"/>
              </a:spcBef>
              <a:spcAft>
                <a:spcPts val="0"/>
              </a:spcAft>
              <a:defRPr kumimoji="0" sz="1400">
                <a:solidFill>
                  <a:srgbClr val="464653"/>
                </a:solidFill>
                <a:latin typeface="+mn-lt"/>
                <a:cs typeface="+mn-cs"/>
              </a:defRPr>
            </a:lvl1pPr>
          </a:lstStyle>
          <a:p>
            <a:pPr>
              <a:defRPr/>
            </a:pPr>
            <a:fld id="{47091397-7E3E-40C9-B97E-A9764D7F0CE1}" type="datetimeFigureOut">
              <a:rPr lang="sr-Latn-CS"/>
              <a:pPr>
                <a:defRPr/>
              </a:pPr>
              <a:t>22.11.2023.</a:t>
            </a:fld>
            <a:endParaRPr lang="sr-Latn-CS"/>
          </a:p>
        </p:txBody>
      </p:sp>
      <p:sp>
        <p:nvSpPr>
          <p:cNvPr id="3" name="Footer Placeholder 2"/>
          <p:cNvSpPr>
            <a:spLocks noGrp="1"/>
          </p:cNvSpPr>
          <p:nvPr>
            <p:ph type="ftr" sz="quarter" idx="3"/>
          </p:nvPr>
        </p:nvSpPr>
        <p:spPr>
          <a:xfrm>
            <a:off x="3865033" y="6356351"/>
            <a:ext cx="4673600" cy="365125"/>
          </a:xfrm>
          <a:prstGeom prst="rect">
            <a:avLst/>
          </a:prstGeom>
        </p:spPr>
        <p:txBody>
          <a:bodyPr vert="horz"/>
          <a:lstStyle>
            <a:lvl1pPr algn="r" eaLnBrk="1" fontAlgn="auto" latinLnBrk="0" hangingPunct="1">
              <a:spcBef>
                <a:spcPts val="0"/>
              </a:spcBef>
              <a:spcAft>
                <a:spcPts val="0"/>
              </a:spcAft>
              <a:defRPr kumimoji="0" sz="1400">
                <a:solidFill>
                  <a:srgbClr val="464653"/>
                </a:solidFill>
                <a:latin typeface="+mn-lt"/>
                <a:cs typeface="+mn-cs"/>
              </a:defRPr>
            </a:lvl1pPr>
          </a:lstStyle>
          <a:p>
            <a:pPr>
              <a:defRPr/>
            </a:pPr>
            <a:endParaRPr lang="sr-Latn-CS"/>
          </a:p>
        </p:txBody>
      </p:sp>
      <p:sp>
        <p:nvSpPr>
          <p:cNvPr id="23" name="Slide Number Placeholder 22"/>
          <p:cNvSpPr>
            <a:spLocks noGrp="1"/>
          </p:cNvSpPr>
          <p:nvPr>
            <p:ph type="sldNum" sz="quarter" idx="4"/>
          </p:nvPr>
        </p:nvSpPr>
        <p:spPr>
          <a:xfrm>
            <a:off x="817033" y="6356351"/>
            <a:ext cx="26416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sz="1400">
                <a:solidFill>
                  <a:srgbClr val="464653"/>
                </a:solidFill>
                <a:latin typeface="Calibri" panose="020F0502020204030204" pitchFamily="34" charset="0"/>
                <a:cs typeface="Arial" panose="020B0604020202020204" pitchFamily="34" charset="0"/>
              </a:defRPr>
            </a:lvl1pPr>
          </a:lstStyle>
          <a:p>
            <a:pPr>
              <a:defRPr/>
            </a:pPr>
            <a:fld id="{3DD28AE8-903B-4726-816B-D6C78B716D80}" type="slidenum">
              <a:rPr lang="sr-Latn-CS" altLang="en-US"/>
              <a:pPr>
                <a:defRPr/>
              </a:pPr>
              <a:t>‹#›</a:t>
            </a:fld>
            <a:endParaRPr lang="sr-Latn-CS" altLang="en-US"/>
          </a:p>
        </p:txBody>
      </p:sp>
      <p:sp>
        <p:nvSpPr>
          <p:cNvPr id="2055" name="Straight Connector 27"/>
          <p:cNvSpPr>
            <a:spLocks noChangeShapeType="1"/>
          </p:cNvSpPr>
          <p:nvPr/>
        </p:nvSpPr>
        <p:spPr bwMode="auto">
          <a:xfrm>
            <a:off x="609600" y="6353175"/>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GB"/>
          </a:p>
        </p:txBody>
      </p:sp>
      <p:sp>
        <p:nvSpPr>
          <p:cNvPr id="2056" name="Straight Connector 28"/>
          <p:cNvSpPr>
            <a:spLocks noChangeShapeType="1"/>
          </p:cNvSpPr>
          <p:nvPr/>
        </p:nvSpPr>
        <p:spPr bwMode="auto">
          <a:xfrm>
            <a:off x="609600" y="1143000"/>
            <a:ext cx="109728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GB"/>
          </a:p>
        </p:txBody>
      </p:sp>
      <p:sp>
        <p:nvSpPr>
          <p:cNvPr id="10" name="Isosceles Triangle 9"/>
          <p:cNvSpPr>
            <a:spLocks noChangeAspect="1"/>
          </p:cNvSpPr>
          <p:nvPr/>
        </p:nvSpPr>
        <p:spPr>
          <a:xfrm rot="5400000">
            <a:off x="590550" y="6447367"/>
            <a:ext cx="190500" cy="160867"/>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Tree>
  </p:cSld>
  <p:clrMap bg1="lt1" tx1="dk1" bg2="lt2" tx2="dk2" accent1="accent1" accent2="accent2" accent3="accent3" accent4="accent4" accent5="accent5" accent6="accent6" hlink="hlink" folHlink="folHlink"/>
  <p:sldLayoutIdLst>
    <p:sldLayoutId id="2147483740" r:id="rId1"/>
    <p:sldLayoutId id="2147483741" r:id="rId2"/>
    <p:sldLayoutId id="2147483742" r:id="rId3"/>
    <p:sldLayoutId id="2147483743" r:id="rId4"/>
    <p:sldLayoutId id="2147483744" r:id="rId5"/>
    <p:sldLayoutId id="2147483745" r:id="rId6"/>
    <p:sldLayoutId id="2147483746" r:id="rId7"/>
    <p:sldLayoutId id="2147483747" r:id="rId8"/>
    <p:sldLayoutId id="2147483748" r:id="rId9"/>
    <p:sldLayoutId id="2147483749" r:id="rId10"/>
    <p:sldLayoutId id="2147483750" r:id="rId11"/>
    <p:sldLayoutId id="2147483751" r:id="rId12"/>
    <p:sldLayoutId id="2147483752" r:id="rId13"/>
    <p:sldLayoutId id="2147483753" r:id="rId14"/>
    <p:sldLayoutId id="2147483754" r:id="rId15"/>
  </p:sldLayoutIdLst>
  <p:txStyles>
    <p:titleStyle>
      <a:lvl1pPr algn="l" rtl="0" eaLnBrk="0" fontAlgn="base" hangingPunct="0">
        <a:spcBef>
          <a:spcPct val="0"/>
        </a:spcBef>
        <a:spcAft>
          <a:spcPct val="0"/>
        </a:spcAft>
        <a:defRPr sz="3200" kern="1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Calibri" pitchFamily="34" charset="0"/>
        </a:defRPr>
      </a:lvl2pPr>
      <a:lvl3pPr algn="l" rtl="0" eaLnBrk="0" fontAlgn="base" hangingPunct="0">
        <a:spcBef>
          <a:spcPct val="0"/>
        </a:spcBef>
        <a:spcAft>
          <a:spcPct val="0"/>
        </a:spcAft>
        <a:defRPr sz="3200">
          <a:solidFill>
            <a:schemeClr val="tx2"/>
          </a:solidFill>
          <a:latin typeface="Calibri" pitchFamily="34" charset="0"/>
        </a:defRPr>
      </a:lvl3pPr>
      <a:lvl4pPr algn="l" rtl="0" eaLnBrk="0" fontAlgn="base" hangingPunct="0">
        <a:spcBef>
          <a:spcPct val="0"/>
        </a:spcBef>
        <a:spcAft>
          <a:spcPct val="0"/>
        </a:spcAft>
        <a:defRPr sz="3200">
          <a:solidFill>
            <a:schemeClr val="tx2"/>
          </a:solidFill>
          <a:latin typeface="Calibri" pitchFamily="34" charset="0"/>
        </a:defRPr>
      </a:lvl4pPr>
      <a:lvl5pPr algn="l" rtl="0" eaLnBrk="0" fontAlgn="base" hangingPunct="0">
        <a:spcBef>
          <a:spcPct val="0"/>
        </a:spcBef>
        <a:spcAft>
          <a:spcPct val="0"/>
        </a:spcAft>
        <a:defRPr sz="3200">
          <a:solidFill>
            <a:schemeClr val="tx2"/>
          </a:solidFill>
          <a:latin typeface="Calibri" pitchFamily="34" charset="0"/>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p:titleStyle>
    <p:bodyStyle>
      <a:lvl1pPr marL="273050" indent="-273050" algn="l" rtl="0" eaLnBrk="0" fontAlgn="base" hangingPunct="0">
        <a:spcBef>
          <a:spcPts val="600"/>
        </a:spcBef>
        <a:spcAft>
          <a:spcPct val="0"/>
        </a:spcAft>
        <a:buClr>
          <a:schemeClr val="accent1"/>
        </a:buClr>
        <a:buSzPct val="76000"/>
        <a:buFont typeface="Wingdings 3" panose="05040102010807070707" pitchFamily="18" charset="2"/>
        <a:buChar char=""/>
        <a:defRPr sz="2600" kern="1200">
          <a:solidFill>
            <a:schemeClr val="tx1"/>
          </a:solidFill>
          <a:latin typeface="+mn-lt"/>
          <a:ea typeface="+mn-ea"/>
          <a:cs typeface="+mn-cs"/>
        </a:defRPr>
      </a:lvl1pPr>
      <a:lvl2pPr marL="547688" indent="-273050" algn="l" rtl="0" eaLnBrk="0" fontAlgn="base" hangingPunct="0">
        <a:spcBef>
          <a:spcPts val="500"/>
        </a:spcBef>
        <a:spcAft>
          <a:spcPct val="0"/>
        </a:spcAft>
        <a:buClr>
          <a:schemeClr val="accent2"/>
        </a:buClr>
        <a:buSzPct val="76000"/>
        <a:buFont typeface="Wingdings 3" panose="05040102010807070707" pitchFamily="18" charset="2"/>
        <a:buChar char=""/>
        <a:defRPr sz="2300" kern="1200">
          <a:solidFill>
            <a:schemeClr val="tx2"/>
          </a:solidFill>
          <a:latin typeface="+mn-lt"/>
          <a:ea typeface="+mn-ea"/>
          <a:cs typeface="+mn-cs"/>
        </a:defRPr>
      </a:lvl2pPr>
      <a:lvl3pPr marL="822325" indent="-228600" algn="l" rtl="0" eaLnBrk="0" fontAlgn="base" hangingPunct="0">
        <a:spcBef>
          <a:spcPts val="500"/>
        </a:spcBef>
        <a:spcAft>
          <a:spcPct val="0"/>
        </a:spcAft>
        <a:buClr>
          <a:srgbClr val="BCBCBC"/>
        </a:buClr>
        <a:buSzPct val="76000"/>
        <a:buFont typeface="Wingdings 3" panose="05040102010807070707" pitchFamily="18" charset="2"/>
        <a:buChar char=""/>
        <a:defRPr sz="2000" kern="1200">
          <a:solidFill>
            <a:schemeClr val="tx1"/>
          </a:solidFill>
          <a:latin typeface="+mn-lt"/>
          <a:ea typeface="+mn-ea"/>
          <a:cs typeface="+mn-cs"/>
        </a:defRPr>
      </a:lvl3pPr>
      <a:lvl4pPr marL="1096963" indent="-228600" algn="l" rtl="0" eaLnBrk="0" fontAlgn="base" hangingPunct="0">
        <a:spcBef>
          <a:spcPts val="400"/>
        </a:spcBef>
        <a:spcAft>
          <a:spcPct val="0"/>
        </a:spcAft>
        <a:buClr>
          <a:srgbClr val="8BA2B4"/>
        </a:buClr>
        <a:buSzPct val="70000"/>
        <a:buFont typeface="Wingdings" panose="05000000000000000000" pitchFamily="2" charset="2"/>
        <a:buChar char=""/>
        <a:defRPr kern="1200">
          <a:solidFill>
            <a:schemeClr val="tx1"/>
          </a:solidFill>
          <a:latin typeface="+mn-lt"/>
          <a:ea typeface="+mn-ea"/>
          <a:cs typeface="+mn-cs"/>
        </a:defRPr>
      </a:lvl4pPr>
      <a:lvl5pPr marL="1371600" indent="-228600" algn="l" rtl="0" eaLnBrk="0" fontAlgn="base" hangingPunct="0">
        <a:spcBef>
          <a:spcPts val="300"/>
        </a:spcBef>
        <a:spcAft>
          <a:spcPct val="0"/>
        </a:spcAft>
        <a:buClr>
          <a:schemeClr val="accent2"/>
        </a:buClr>
        <a:buSzPct val="70000"/>
        <a:buFont typeface="Wingdings" panose="05000000000000000000"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wmf"/><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2" Type="http://schemas.openxmlformats.org/officeDocument/2006/relationships/image" Target="../media/image34.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9.jpe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image" Target="../media/image47.emf"/><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51.png"/></Relationships>
</file>

<file path=ppt/slides/_rels/slide3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2.png"/><Relationship Id="rId7" Type="http://schemas.openxmlformats.org/officeDocument/2006/relationships/image" Target="../media/image56.jpe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1.emf"/><Relationship Id="rId2" Type="http://schemas.openxmlformats.org/officeDocument/2006/relationships/image" Target="../media/image60.emf"/><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64.gif"/><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png"/><Relationship Id="rId1" Type="http://schemas.openxmlformats.org/officeDocument/2006/relationships/slideLayout" Target="../slideLayouts/slideLayout7.xml"/><Relationship Id="rId4" Type="http://schemas.openxmlformats.org/officeDocument/2006/relationships/image" Target="../media/image68.jpeg"/></Relationships>
</file>

<file path=ppt/slides/_rels/slide4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image" Target="../media/image80.emf"/><Relationship Id="rId1" Type="http://schemas.openxmlformats.org/officeDocument/2006/relationships/slideLayout" Target="../slideLayouts/slideLayout6.xml"/><Relationship Id="rId5" Type="http://schemas.openxmlformats.org/officeDocument/2006/relationships/image" Target="../media/image83.emf"/><Relationship Id="rId4" Type="http://schemas.openxmlformats.org/officeDocument/2006/relationships/image" Target="../media/image82.emf"/></Relationships>
</file>

<file path=ppt/slides/_rels/slide5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7.xml"/><Relationship Id="rId4" Type="http://schemas.openxmlformats.org/officeDocument/2006/relationships/image" Target="../media/image86.png"/></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7.xml"/><Relationship Id="rId4" Type="http://schemas.openxmlformats.org/officeDocument/2006/relationships/image" Target="../media/image89.png"/></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92.png"/><Relationship Id="rId4" Type="http://schemas.openxmlformats.org/officeDocument/2006/relationships/image" Target="../media/image91.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64.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68.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03.png"/><Relationship Id="rId7" Type="http://schemas.openxmlformats.org/officeDocument/2006/relationships/image" Target="../media/image107.png"/><Relationship Id="rId2" Type="http://schemas.openxmlformats.org/officeDocument/2006/relationships/image" Target="../media/image102.png"/><Relationship Id="rId1" Type="http://schemas.openxmlformats.org/officeDocument/2006/relationships/slideLayout" Target="../slideLayouts/slideLayout7.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09.jpeg"/><Relationship Id="rId7" Type="http://schemas.openxmlformats.org/officeDocument/2006/relationships/image" Target="../media/image113.png"/><Relationship Id="rId2" Type="http://schemas.openxmlformats.org/officeDocument/2006/relationships/image" Target="../media/image108.png"/><Relationship Id="rId1" Type="http://schemas.openxmlformats.org/officeDocument/2006/relationships/slideLayout" Target="../slideLayouts/slideLayout1.xml"/><Relationship Id="rId6" Type="http://schemas.openxmlformats.org/officeDocument/2006/relationships/image" Target="../media/image112.jpeg"/><Relationship Id="rId5" Type="http://schemas.openxmlformats.org/officeDocument/2006/relationships/image" Target="../media/image111.jpeg"/><Relationship Id="rId4" Type="http://schemas.openxmlformats.org/officeDocument/2006/relationships/image" Target="../media/image110.jpeg"/></Relationships>
</file>

<file path=ppt/slides/_rels/slide71.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7.xml"/><Relationship Id="rId4" Type="http://schemas.openxmlformats.org/officeDocument/2006/relationships/image" Target="../media/image120.emf"/></Relationships>
</file>

<file path=ppt/slides/_rels/slide75.xml.rels><?xml version="1.0" encoding="UTF-8" standalone="yes"?>
<Relationships xmlns="http://schemas.openxmlformats.org/package/2006/relationships"><Relationship Id="rId3" Type="http://schemas.openxmlformats.org/officeDocument/2006/relationships/image" Target="../media/image122.jpeg"/><Relationship Id="rId7" Type="http://schemas.openxmlformats.org/officeDocument/2006/relationships/image" Target="../media/image126.jpeg"/><Relationship Id="rId2" Type="http://schemas.openxmlformats.org/officeDocument/2006/relationships/image" Target="../media/image121.jpeg"/><Relationship Id="rId1" Type="http://schemas.openxmlformats.org/officeDocument/2006/relationships/slideLayout" Target="../slideLayouts/slideLayout7.xml"/><Relationship Id="rId6" Type="http://schemas.openxmlformats.org/officeDocument/2006/relationships/image" Target="../media/image125.png"/><Relationship Id="rId5" Type="http://schemas.openxmlformats.org/officeDocument/2006/relationships/image" Target="../media/image124.jpeg"/><Relationship Id="rId4" Type="http://schemas.openxmlformats.org/officeDocument/2006/relationships/image" Target="../media/image123.jpeg"/></Relationships>
</file>

<file path=ppt/slides/_rels/slide76.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128.emf"/><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image" Target="../media/image129.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ChangeArrowheads="1"/>
          </p:cNvSpPr>
          <p:nvPr/>
        </p:nvSpPr>
        <p:spPr bwMode="auto">
          <a:xfrm>
            <a:off x="4500839" y="2681645"/>
            <a:ext cx="2877711"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spAutoFit/>
          </a:bodyPr>
          <a:lstStyle>
            <a:lvl1pPr>
              <a:spcBef>
                <a:spcPts val="600"/>
              </a:spcBef>
              <a:buClr>
                <a:schemeClr val="accent1"/>
              </a:buClr>
              <a:buSzPct val="76000"/>
              <a:buFont typeface="Wingdings 3" panose="05040102010807070707" pitchFamily="18" charset="2"/>
              <a:buChar char=""/>
              <a:defRPr sz="2600">
                <a:solidFill>
                  <a:schemeClr val="tx1"/>
                </a:solidFill>
                <a:latin typeface="Calibri" panose="020F0502020204030204" pitchFamily="34" charset="0"/>
              </a:defRPr>
            </a:lvl1pPr>
            <a:lvl2pPr marL="742950" indent="-285750">
              <a:spcBef>
                <a:spcPts val="500"/>
              </a:spcBef>
              <a:buClr>
                <a:schemeClr val="accent2"/>
              </a:buClr>
              <a:buSzPct val="76000"/>
              <a:buFont typeface="Wingdings 3" panose="05040102010807070707" pitchFamily="18" charset="2"/>
              <a:buChar char=""/>
              <a:defRPr sz="2300">
                <a:solidFill>
                  <a:schemeClr val="tx2"/>
                </a:solidFill>
                <a:latin typeface="Calibri" panose="020F0502020204030204" pitchFamily="34" charset="0"/>
              </a:defRPr>
            </a:lvl2pPr>
            <a:lvl3pPr marL="1143000" indent="-228600">
              <a:spcBef>
                <a:spcPts val="500"/>
              </a:spcBef>
              <a:buClr>
                <a:srgbClr val="BCBCBC"/>
              </a:buClr>
              <a:buSzPct val="76000"/>
              <a:buFont typeface="Wingdings 3" panose="05040102010807070707" pitchFamily="18" charset="2"/>
              <a:buChar char=""/>
              <a:defRPr sz="2000">
                <a:solidFill>
                  <a:schemeClr val="tx1"/>
                </a:solidFill>
                <a:latin typeface="Calibri" panose="020F0502020204030204" pitchFamily="34" charset="0"/>
              </a:defRPr>
            </a:lvl3pPr>
            <a:lvl4pPr marL="1600200" indent="-228600">
              <a:spcBef>
                <a:spcPts val="400"/>
              </a:spcBef>
              <a:buClr>
                <a:srgbClr val="8BA2B4"/>
              </a:buClr>
              <a:buSzPct val="70000"/>
              <a:buFont typeface="Wingdings" panose="05000000000000000000" pitchFamily="2" charset="2"/>
              <a:buChar char=""/>
              <a:defRPr>
                <a:solidFill>
                  <a:schemeClr val="tx1"/>
                </a:solidFill>
                <a:latin typeface="Calibri" panose="020F0502020204030204" pitchFamily="34" charset="0"/>
              </a:defRPr>
            </a:lvl4pPr>
            <a:lvl5pPr marL="2057400" indent="-228600">
              <a:spcBef>
                <a:spcPts val="300"/>
              </a:spcBef>
              <a:buClr>
                <a:schemeClr val="accent2"/>
              </a:buClr>
              <a:buSzPct val="70000"/>
              <a:buFont typeface="Wingdings" panose="05000000000000000000" pitchFamily="2" charset="2"/>
              <a:buChar char=""/>
              <a:defRPr sz="1600">
                <a:solidFill>
                  <a:schemeClr val="tx1"/>
                </a:solidFill>
                <a:latin typeface="Calibri" panose="020F0502020204030204" pitchFamily="34" charset="0"/>
              </a:defRPr>
            </a:lvl5pPr>
            <a:lvl6pPr marL="25146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Calibri" panose="020F0502020204030204" pitchFamily="34" charset="0"/>
              </a:defRPr>
            </a:lvl6pPr>
            <a:lvl7pPr marL="29718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Calibri" panose="020F0502020204030204" pitchFamily="34" charset="0"/>
              </a:defRPr>
            </a:lvl7pPr>
            <a:lvl8pPr marL="34290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Calibri" panose="020F0502020204030204" pitchFamily="34" charset="0"/>
              </a:defRPr>
            </a:lvl8pPr>
            <a:lvl9pPr marL="3886200" indent="-228600" eaLnBrk="0" fontAlgn="base" hangingPunct="0">
              <a:spcBef>
                <a:spcPts val="300"/>
              </a:spcBef>
              <a:spcAft>
                <a:spcPct val="0"/>
              </a:spcAft>
              <a:buClr>
                <a:schemeClr val="accent2"/>
              </a:buClr>
              <a:buSzPct val="70000"/>
              <a:buFont typeface="Wingdings" panose="05000000000000000000" pitchFamily="2" charset="2"/>
              <a:buChar char=""/>
              <a:defRPr sz="1600">
                <a:solidFill>
                  <a:schemeClr val="tx1"/>
                </a:solidFill>
                <a:latin typeface="Calibri" panose="020F0502020204030204" pitchFamily="34" charset="0"/>
              </a:defRPr>
            </a:lvl9pPr>
          </a:lstStyle>
          <a:p>
            <a:pPr algn="ctr">
              <a:spcBef>
                <a:spcPct val="0"/>
              </a:spcBef>
              <a:buClrTx/>
              <a:buSzTx/>
              <a:buFontTx/>
              <a:buNone/>
            </a:pPr>
            <a:r>
              <a:rPr lang="en-US" altLang="en-US" sz="3600" b="1" dirty="0" smtClean="0">
                <a:solidFill>
                  <a:srgbClr val="000000"/>
                </a:solidFill>
                <a:latin typeface="Arial" panose="020B0604020202020204" pitchFamily="34" charset="0"/>
                <a:cs typeface="Calibri" panose="020F0502020204030204" pitchFamily="34" charset="0"/>
              </a:rPr>
              <a:t>ONCOLOGY</a:t>
            </a:r>
            <a:endParaRPr lang="sr-Cyrl-CS" altLang="en-US" sz="3600" dirty="0">
              <a:solidFill>
                <a:srgbClr val="000000"/>
              </a:solidFill>
              <a:latin typeface="Arial" panose="020B0604020202020204" pitchFamily="34" charset="0"/>
              <a:cs typeface="Calibri" panose="020F0502020204030204" pitchFamily="34" charset="0"/>
            </a:endParaRPr>
          </a:p>
        </p:txBody>
      </p:sp>
      <p:sp>
        <p:nvSpPr>
          <p:cNvPr id="5" name="Title 1"/>
          <p:cNvSpPr txBox="1">
            <a:spLocks/>
          </p:cNvSpPr>
          <p:nvPr/>
        </p:nvSpPr>
        <p:spPr>
          <a:xfrm>
            <a:off x="1905000" y="3733800"/>
            <a:ext cx="8966200" cy="914400"/>
          </a:xfrm>
          <a:prstGeom prst="rect">
            <a:avLst/>
          </a:prstGeom>
        </p:spPr>
        <p:txBody>
          <a:bodyPr vert="horz" anchor="t" anchorCtr="0">
            <a:noAutofit/>
          </a:bodyPr>
          <a:lstStyle/>
          <a:p>
            <a:pPr algn="ctr" fontAlgn="auto">
              <a:spcAft>
                <a:spcPts val="0"/>
              </a:spcAft>
              <a:defRPr/>
            </a:pPr>
            <a:r>
              <a:rPr lang="en-US" sz="3200" dirty="0" smtClean="0">
                <a:solidFill>
                  <a:schemeClr val="tx2"/>
                </a:solidFill>
              </a:rPr>
              <a:t>Nuclear Medicine Scans: Analysis of uptake mechanism and imaging protocols</a:t>
            </a:r>
            <a:endParaRPr lang="en-US" sz="3200" b="1" dirty="0">
              <a:latin typeface="+mn-lt"/>
              <a:ea typeface="+mj-ea"/>
              <a:cs typeface="Arial" pitchFamily="34" charset="0"/>
            </a:endParaRPr>
          </a:p>
        </p:txBody>
      </p:sp>
      <p:sp>
        <p:nvSpPr>
          <p:cNvPr id="7" name="Subtitle 6"/>
          <p:cNvSpPr>
            <a:spLocks noGrp="1"/>
          </p:cNvSpPr>
          <p:nvPr>
            <p:ph type="subTitle" idx="1"/>
          </p:nvPr>
        </p:nvSpPr>
        <p:spPr/>
        <p:txBody>
          <a:bodyPr/>
          <a:lstStyle/>
          <a:p>
            <a:endParaRPr lang="en-US"/>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cmej.org.za/index.php/cmej/article/viewFile/2798/3136/16836"/>
          <p:cNvPicPr>
            <a:picLocks noChangeAspect="1" noChangeArrowheads="1"/>
          </p:cNvPicPr>
          <p:nvPr/>
        </p:nvPicPr>
        <p:blipFill>
          <a:blip r:embed="rId2" cstate="print"/>
          <a:srcRect/>
          <a:stretch>
            <a:fillRect/>
          </a:stretch>
        </p:blipFill>
        <p:spPr bwMode="auto">
          <a:xfrm>
            <a:off x="7543800" y="1565311"/>
            <a:ext cx="4648200" cy="5292689"/>
          </a:xfrm>
          <a:prstGeom prst="rect">
            <a:avLst/>
          </a:prstGeom>
          <a:noFill/>
          <a:ln>
            <a:solidFill>
              <a:schemeClr val="tx1"/>
            </a:solidFill>
          </a:ln>
        </p:spPr>
      </p:pic>
      <p:sp>
        <p:nvSpPr>
          <p:cNvPr id="2" name="Content Placeholder 1"/>
          <p:cNvSpPr>
            <a:spLocks noGrp="1"/>
          </p:cNvSpPr>
          <p:nvPr>
            <p:ph idx="1"/>
          </p:nvPr>
        </p:nvSpPr>
        <p:spPr>
          <a:xfrm>
            <a:off x="0" y="838200"/>
            <a:ext cx="8153400" cy="457200"/>
          </a:xfrm>
        </p:spPr>
        <p:txBody>
          <a:bodyPr>
            <a:noAutofit/>
          </a:bodyPr>
          <a:lstStyle/>
          <a:p>
            <a:pPr>
              <a:buNone/>
            </a:pPr>
            <a:r>
              <a:rPr lang="sr-Latn-CS" sz="2800" i="1" dirty="0" smtClean="0"/>
              <a:t>“If you can see it, you can kill it” </a:t>
            </a:r>
          </a:p>
          <a:p>
            <a:pPr>
              <a:buNone/>
            </a:pPr>
            <a:r>
              <a:rPr lang="de-DE" sz="1600" dirty="0"/>
              <a:t>Prof. Dr Richard P. Baum</a:t>
            </a:r>
            <a:endParaRPr lang="sr-Latn-CS" sz="1600" dirty="0"/>
          </a:p>
        </p:txBody>
      </p:sp>
      <p:sp>
        <p:nvSpPr>
          <p:cNvPr id="5" name="Title 4"/>
          <p:cNvSpPr>
            <a:spLocks noGrp="1"/>
          </p:cNvSpPr>
          <p:nvPr>
            <p:ph type="title"/>
          </p:nvPr>
        </p:nvSpPr>
        <p:spPr>
          <a:xfrm>
            <a:off x="533400" y="125413"/>
            <a:ext cx="10972800" cy="636587"/>
          </a:xfrm>
        </p:spPr>
        <p:txBody>
          <a:bodyPr/>
          <a:lstStyle/>
          <a:p>
            <a:pPr algn="l"/>
            <a:r>
              <a:rPr lang="sr-Latn-CS" dirty="0" smtClean="0"/>
              <a:t>THERANOSTICS</a:t>
            </a:r>
            <a:endParaRPr lang="sr-Latn-CS" dirty="0"/>
          </a:p>
        </p:txBody>
      </p:sp>
      <p:pic>
        <p:nvPicPr>
          <p:cNvPr id="638978" name="Picture 2" descr="Theranostics 04: 0047 image No. 003"/>
          <p:cNvPicPr>
            <a:picLocks noChangeAspect="1" noChangeArrowheads="1"/>
          </p:cNvPicPr>
          <p:nvPr/>
        </p:nvPicPr>
        <p:blipFill>
          <a:blip r:embed="rId3" cstate="print"/>
          <a:srcRect/>
          <a:stretch>
            <a:fillRect/>
          </a:stretch>
        </p:blipFill>
        <p:spPr bwMode="auto">
          <a:xfrm>
            <a:off x="7658100" y="0"/>
            <a:ext cx="2476500" cy="1238250"/>
          </a:xfrm>
          <a:prstGeom prst="rect">
            <a:avLst/>
          </a:prstGeom>
          <a:noFill/>
        </p:spPr>
      </p:pic>
      <p:pic>
        <p:nvPicPr>
          <p:cNvPr id="6" name="Content Placeholder 3"/>
          <p:cNvPicPr>
            <a:picLocks noChangeAspect="1"/>
          </p:cNvPicPr>
          <p:nvPr/>
        </p:nvPicPr>
        <p:blipFill rotWithShape="1">
          <a:blip r:embed="rId4" cstate="print">
            <a:extLst>
              <a:ext uri="{28A0092B-C50C-407E-A947-70E740481C1C}">
                <a14:useLocalDpi xmlns:a14="http://schemas.microsoft.com/office/drawing/2010/main" xmlns="" val="0"/>
              </a:ext>
            </a:extLst>
          </a:blip>
          <a:srcRect l="699" t="21165" b="21812"/>
          <a:stretch/>
        </p:blipFill>
        <p:spPr bwMode="auto">
          <a:xfrm>
            <a:off x="8851" y="1676400"/>
            <a:ext cx="6812843" cy="5181599"/>
          </a:xfrm>
          <a:prstGeom prst="rect">
            <a:avLst/>
          </a:prstGeom>
          <a:noFill/>
          <a:ln w="9525">
            <a:noFill/>
            <a:miter lim="800000"/>
            <a:headEnd/>
            <a:tailEnd/>
          </a:ln>
          <a:effectLst/>
        </p:spPr>
      </p:pic>
    </p:spTree>
    <p:extLst>
      <p:ext uri="{BB962C8B-B14F-4D97-AF65-F5344CB8AC3E}">
        <p14:creationId xmlns:p14="http://schemas.microsoft.com/office/powerpoint/2010/main" xmlns="" val="5247527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075" name="Picture 3"/>
          <p:cNvPicPr>
            <a:picLocks noChangeAspect="1" noChangeArrowheads="1"/>
          </p:cNvPicPr>
          <p:nvPr/>
        </p:nvPicPr>
        <p:blipFill>
          <a:blip r:embed="rId2" cstate="print"/>
          <a:srcRect b="12265"/>
          <a:stretch>
            <a:fillRect/>
          </a:stretch>
        </p:blipFill>
        <p:spPr bwMode="auto">
          <a:xfrm>
            <a:off x="1219200" y="0"/>
            <a:ext cx="9601200" cy="683390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589464" y="6296026"/>
            <a:ext cx="1108075" cy="307975"/>
          </a:xfrm>
          <a:prstGeom prst="rect">
            <a:avLst/>
          </a:prstGeom>
        </p:spPr>
        <p:txBody>
          <a:bodyPr wrap="none">
            <a:spAutoFit/>
          </a:bodyPr>
          <a:lstStyle/>
          <a:p>
            <a:pPr eaLnBrk="1" hangingPunct="1">
              <a:defRPr/>
            </a:pPr>
            <a:r>
              <a:rPr lang="sr-Latn-CS" sz="1400" b="1" cap="small">
                <a:solidFill>
                  <a:srgbClr val="FFFF00"/>
                </a:solidFill>
                <a:effectLst>
                  <a:outerShdw blurRad="38100" dist="38100" dir="2700000" algn="tl">
                    <a:srgbClr val="000000"/>
                  </a:outerShdw>
                </a:effectLst>
                <a:latin typeface="Tahoma" pitchFamily="34" charset="0"/>
              </a:rPr>
              <a:t>	</a:t>
            </a:r>
            <a:endParaRPr lang="en-US">
              <a:latin typeface="Arial" charset="0"/>
            </a:endParaRPr>
          </a:p>
        </p:txBody>
      </p:sp>
      <p:sp>
        <p:nvSpPr>
          <p:cNvPr id="4" name="Rectangle 3"/>
          <p:cNvSpPr/>
          <p:nvPr/>
        </p:nvSpPr>
        <p:spPr>
          <a:xfrm>
            <a:off x="1143000" y="280988"/>
            <a:ext cx="10058400" cy="2185214"/>
          </a:xfrm>
          <a:prstGeom prst="rect">
            <a:avLst/>
          </a:prstGeom>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eaLnBrk="1" hangingPunct="1">
              <a:spcBef>
                <a:spcPts val="100"/>
              </a:spcBef>
            </a:pPr>
            <a:r>
              <a:rPr lang="sr-Latn-RS" altLang="en-US" sz="3600" b="1" dirty="0" smtClean="0">
                <a:solidFill>
                  <a:srgbClr val="FFFF66"/>
                </a:solidFill>
                <a:cs typeface="Arial" panose="020B0604020202020204" pitchFamily="34" charset="0"/>
              </a:rPr>
              <a:t>TUMOR-SEEKING RF</a:t>
            </a:r>
          </a:p>
          <a:p>
            <a:pPr algn="ctr" eaLnBrk="1" hangingPunct="1"/>
            <a:endParaRPr lang="sr-Cyrl-RS" altLang="en-US" sz="2800" dirty="0">
              <a:latin typeface="+mn-lt"/>
              <a:ea typeface="Cambria" panose="02040503050406030204" pitchFamily="18" charset="0"/>
              <a:cs typeface="Cambria" panose="02040503050406030204" pitchFamily="18" charset="0"/>
            </a:endParaRPr>
          </a:p>
          <a:p>
            <a:pPr eaLnBrk="1" hangingPunct="1"/>
            <a:r>
              <a:rPr lang="sr-Latn-CS" altLang="en-US" sz="2400" dirty="0" smtClean="0">
                <a:latin typeface="+mn-lt"/>
                <a:ea typeface="Cambria" panose="02040503050406030204" pitchFamily="18" charset="0"/>
                <a:cs typeface="Cambria" panose="02040503050406030204" pitchFamily="18" charset="0"/>
              </a:rPr>
              <a:t>“</a:t>
            </a:r>
            <a:r>
              <a:rPr lang="sr-Latn-RS" altLang="en-US" sz="2400" dirty="0" smtClean="0">
                <a:latin typeface="+mn-lt"/>
                <a:ea typeface="Cambria" panose="02040503050406030204" pitchFamily="18" charset="0"/>
                <a:cs typeface="Cambria" panose="02040503050406030204" pitchFamily="18" charset="0"/>
              </a:rPr>
              <a:t>POSITIVE</a:t>
            </a:r>
            <a:r>
              <a:rPr lang="sr-Latn-CS" altLang="en-US" sz="2400" dirty="0" smtClean="0">
                <a:latin typeface="+mn-lt"/>
                <a:ea typeface="Cambria" panose="02040503050406030204" pitchFamily="18" charset="0"/>
                <a:cs typeface="Cambria" panose="02040503050406030204" pitchFamily="18" charset="0"/>
              </a:rPr>
              <a:t>” </a:t>
            </a:r>
            <a:r>
              <a:rPr lang="sr-Latn-RS" altLang="en-US" sz="2400" dirty="0" smtClean="0">
                <a:latin typeface="+mn-lt"/>
                <a:ea typeface="Cambria" panose="02040503050406030204" pitchFamily="18" charset="0"/>
                <a:cs typeface="Cambria" panose="02040503050406030204" pitchFamily="18" charset="0"/>
              </a:rPr>
              <a:t>UPTAKE </a:t>
            </a:r>
            <a:r>
              <a:rPr lang="sr-Cyrl-RS" altLang="en-US" sz="2400" dirty="0" smtClean="0">
                <a:latin typeface="+mn-lt"/>
                <a:ea typeface="Cambria" panose="02040503050406030204" pitchFamily="18" charset="0"/>
                <a:cs typeface="Cambria" panose="02040503050406030204" pitchFamily="18" charset="0"/>
              </a:rPr>
              <a:t>- </a:t>
            </a:r>
            <a:r>
              <a:rPr lang="en-US" sz="2400" dirty="0" smtClean="0"/>
              <a:t>MORE INTENSIVE ACCUMULATIONS OR "HOT" </a:t>
            </a:r>
            <a:r>
              <a:rPr lang="sr-Latn-RS" sz="2400" dirty="0" smtClean="0"/>
              <a:t>SPOTS </a:t>
            </a:r>
            <a:r>
              <a:rPr lang="en-US" sz="2400" dirty="0" smtClean="0"/>
              <a:t>WHERE THE TUMOR IS LOCATED IN THE </a:t>
            </a:r>
            <a:r>
              <a:rPr lang="sr-Latn-RS" sz="2400" dirty="0" smtClean="0"/>
              <a:t>BODY</a:t>
            </a:r>
            <a:endParaRPr lang="sr-Latn-CS" altLang="en-US" sz="2400" dirty="0">
              <a:latin typeface="+mn-lt"/>
              <a:ea typeface="Cambria" panose="02040503050406030204" pitchFamily="18" charset="0"/>
              <a:cs typeface="Cambria" panose="02040503050406030204" pitchFamily="18" charset="0"/>
            </a:endParaRPr>
          </a:p>
          <a:p>
            <a:pPr eaLnBrk="1" hangingPunct="1"/>
            <a:endParaRPr lang="sr-Cyrl-RS" altLang="en-US" sz="2400" dirty="0">
              <a:latin typeface="+mn-lt"/>
              <a:ea typeface="Cambria" panose="02040503050406030204" pitchFamily="18" charset="0"/>
              <a:cs typeface="Cambria" panose="02040503050406030204" pitchFamily="18" charset="0"/>
            </a:endParaRPr>
          </a:p>
        </p:txBody>
      </p:sp>
      <p:sp>
        <p:nvSpPr>
          <p:cNvPr id="5" name="Rectangle 4"/>
          <p:cNvSpPr/>
          <p:nvPr/>
        </p:nvSpPr>
        <p:spPr>
          <a:xfrm>
            <a:off x="1295400" y="2362200"/>
            <a:ext cx="6184706" cy="3539430"/>
          </a:xfrm>
          <a:prstGeom prst="rect">
            <a:avLst/>
          </a:prstGeom>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en-US" sz="2800" dirty="0" smtClean="0">
                <a:latin typeface="+mn-lt"/>
                <a:ea typeface="Cambria" panose="02040503050406030204" pitchFamily="18" charset="0"/>
                <a:cs typeface="Cambria" panose="02040503050406030204" pitchFamily="18" charset="0"/>
              </a:rPr>
              <a:t>NON-SPECIFIC TUMOR UPTAKE</a:t>
            </a:r>
          </a:p>
          <a:p>
            <a:pPr eaLnBrk="1" hangingPunct="1"/>
            <a:endParaRPr lang="sr-Latn-RS" altLang="en-US" sz="2800" dirty="0" smtClean="0">
              <a:latin typeface="+mn-lt"/>
              <a:ea typeface="Cambria" panose="02040503050406030204" pitchFamily="18" charset="0"/>
              <a:cs typeface="Cambria" panose="02040503050406030204" pitchFamily="18" charset="0"/>
            </a:endParaRPr>
          </a:p>
          <a:p>
            <a:pPr>
              <a:buFont typeface="Wingdings" pitchFamily="2" charset="2"/>
              <a:buChar char="ü"/>
            </a:pPr>
            <a:r>
              <a:rPr lang="en-US" sz="2800" dirty="0" smtClean="0"/>
              <a:t>Increased </a:t>
            </a:r>
            <a:r>
              <a:rPr lang="en-US" sz="2800" dirty="0" err="1" smtClean="0"/>
              <a:t>vascularization</a:t>
            </a:r>
            <a:r>
              <a:rPr lang="en-US" sz="2800" dirty="0" smtClean="0"/>
              <a:t>.</a:t>
            </a:r>
          </a:p>
          <a:p>
            <a:pPr>
              <a:buFont typeface="Wingdings" pitchFamily="2" charset="2"/>
              <a:buChar char="ü"/>
            </a:pPr>
            <a:r>
              <a:rPr lang="en-US" sz="2800" dirty="0" smtClean="0"/>
              <a:t>Increased capillary permeability.</a:t>
            </a:r>
          </a:p>
          <a:p>
            <a:pPr>
              <a:buFont typeface="Wingdings" pitchFamily="2" charset="2"/>
              <a:buChar char="ü"/>
            </a:pPr>
            <a:r>
              <a:rPr lang="en-US" sz="2800" dirty="0" smtClean="0"/>
              <a:t>Newly proliferated capillaries.</a:t>
            </a:r>
          </a:p>
          <a:p>
            <a:pPr>
              <a:buFont typeface="Wingdings" pitchFamily="2" charset="2"/>
              <a:buChar char="ü"/>
            </a:pPr>
            <a:r>
              <a:rPr lang="en-US" sz="2800" dirty="0" smtClean="0"/>
              <a:t>Increased blood flow.</a:t>
            </a:r>
          </a:p>
          <a:p>
            <a:pPr>
              <a:buFont typeface="Wingdings" pitchFamily="2" charset="2"/>
              <a:buChar char="ü"/>
            </a:pPr>
            <a:r>
              <a:rPr lang="en-US" sz="2800" dirty="0" smtClean="0"/>
              <a:t>Increased energy demand.</a:t>
            </a:r>
          </a:p>
          <a:p>
            <a:pPr>
              <a:buFont typeface="Wingdings" pitchFamily="2" charset="2"/>
              <a:buChar char="ü"/>
            </a:pPr>
            <a:r>
              <a:rPr lang="en-US" sz="2800" dirty="0" smtClean="0"/>
              <a:t>Increased </a:t>
            </a:r>
            <a:r>
              <a:rPr lang="sr-Latn-RS" sz="2800" dirty="0" smtClean="0"/>
              <a:t>m</a:t>
            </a:r>
            <a:r>
              <a:rPr lang="en-US" sz="2800" dirty="0" err="1" smtClean="0"/>
              <a:t>etabolically</a:t>
            </a:r>
            <a:r>
              <a:rPr lang="en-US" sz="2800" dirty="0" smtClean="0"/>
              <a:t> active cells.</a:t>
            </a:r>
            <a:endParaRPr lang="sr-Latn-CS" altLang="en-US" sz="2800" dirty="0">
              <a:latin typeface="+mn-lt"/>
              <a:ea typeface="Cambria" panose="02040503050406030204" pitchFamily="18" charset="0"/>
              <a:cs typeface="Cambria" panose="02040503050406030204" pitchFamily="18" charset="0"/>
            </a:endParaRPr>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381000" y="2438400"/>
            <a:ext cx="10896600" cy="1938992"/>
          </a:xfrm>
          <a:prstGeom prst="rect">
            <a:avLst/>
          </a:prstGeom>
          <a:noFill/>
          <a:ln w="9525">
            <a:noFill/>
            <a:miter lim="800000"/>
            <a:headEnd/>
            <a:tailEnd/>
          </a:ln>
          <a:effec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sz="2400" dirty="0" smtClean="0"/>
              <a:t>The role of bone scan in oncology is:</a:t>
            </a:r>
          </a:p>
          <a:p>
            <a:r>
              <a:rPr lang="en-US" sz="2400" dirty="0" smtClean="0"/>
              <a:t>1) detecting metastasis.</a:t>
            </a:r>
          </a:p>
          <a:p>
            <a:r>
              <a:rPr lang="en-US" sz="2400" dirty="0" smtClean="0"/>
              <a:t>2) detecting primary tumors.</a:t>
            </a:r>
          </a:p>
          <a:p>
            <a:r>
              <a:rPr lang="en-US" sz="2400" dirty="0" smtClean="0"/>
              <a:t>3) evaluate soft tissue tumors of local</a:t>
            </a:r>
          </a:p>
          <a:p>
            <a:r>
              <a:rPr lang="en-US" sz="2400" dirty="0" smtClean="0"/>
              <a:t>extent and distant metastasis.</a:t>
            </a:r>
            <a:endParaRPr lang="en-US" altLang="en-US" sz="2400" b="1" dirty="0">
              <a:solidFill>
                <a:srgbClr val="FFFF00"/>
              </a:solidFill>
              <a:effectLst>
                <a:outerShdw blurRad="38100" dist="38100" dir="2700000" algn="tl">
                  <a:srgbClr val="000000"/>
                </a:outerShdw>
              </a:effectLst>
              <a:latin typeface="+mn-lt"/>
              <a:ea typeface="Cambria" panose="02040503050406030204" pitchFamily="18" charset="0"/>
              <a:cs typeface="Cambria" panose="02040503050406030204" pitchFamily="18" charset="0"/>
            </a:endParaRPr>
          </a:p>
        </p:txBody>
      </p:sp>
      <p:pic>
        <p:nvPicPr>
          <p:cNvPr id="7" name="Picture 12" descr="http://www.thelancet.com/cms/attachment/2014603975/2036101515/gr4.jpg"/>
          <p:cNvPicPr>
            <a:picLocks noChangeAspect="1" noChangeArrowheads="1"/>
          </p:cNvPicPr>
          <p:nvPr/>
        </p:nvPicPr>
        <p:blipFill>
          <a:blip r:embed="rId3" cstate="print"/>
          <a:srcRect/>
          <a:stretch>
            <a:fillRect/>
          </a:stretch>
        </p:blipFill>
        <p:spPr bwMode="auto">
          <a:xfrm>
            <a:off x="5633810" y="3682876"/>
            <a:ext cx="6558190" cy="3175124"/>
          </a:xfrm>
          <a:prstGeom prst="rect">
            <a:avLst/>
          </a:prstGeom>
          <a:noFill/>
        </p:spPr>
      </p:pic>
      <p:sp>
        <p:nvSpPr>
          <p:cNvPr id="8" name="Rectangle 7"/>
          <p:cNvSpPr/>
          <p:nvPr/>
        </p:nvSpPr>
        <p:spPr>
          <a:xfrm>
            <a:off x="228600" y="152400"/>
            <a:ext cx="11582400" cy="2185214"/>
          </a:xfrm>
          <a:prstGeom prst="rect">
            <a:avLst/>
          </a:prstGeom>
        </p:spPr>
        <p:txBody>
          <a:bodyPr wrap="square">
            <a:spAutoFit/>
          </a:bodyPr>
          <a:lstStyle/>
          <a:p>
            <a:pPr algn="ctr"/>
            <a:r>
              <a:rPr lang="en-US" sz="4000" b="1" dirty="0" smtClean="0">
                <a:solidFill>
                  <a:srgbClr val="FFFF00"/>
                </a:solidFill>
                <a:cs typeface="Arial" pitchFamily="34" charset="0"/>
              </a:rPr>
              <a:t>Bone Scan</a:t>
            </a:r>
            <a:endParaRPr lang="sr-Latn-RS" sz="4000" b="1" dirty="0" smtClean="0">
              <a:solidFill>
                <a:srgbClr val="FFFF00"/>
              </a:solidFill>
              <a:cs typeface="Arial" pitchFamily="34" charset="0"/>
            </a:endParaRPr>
          </a:p>
          <a:p>
            <a:endParaRPr lang="en-US" sz="2400" dirty="0" smtClean="0">
              <a:cs typeface="Arial" pitchFamily="34" charset="0"/>
            </a:endParaRPr>
          </a:p>
          <a:p>
            <a:r>
              <a:rPr lang="en-US" sz="2400" dirty="0" smtClean="0">
                <a:cs typeface="Arial" pitchFamily="34" charset="0"/>
              </a:rPr>
              <a:t>Radiopharmaceuticals:</a:t>
            </a:r>
            <a:r>
              <a:rPr lang="sr-Latn-RS" sz="2400" dirty="0" smtClean="0">
                <a:cs typeface="Arial" pitchFamily="34" charset="0"/>
              </a:rPr>
              <a:t> </a:t>
            </a:r>
            <a:r>
              <a:rPr lang="en-US" sz="2400" dirty="0" smtClean="0">
                <a:cs typeface="Arial" pitchFamily="34" charset="0"/>
              </a:rPr>
              <a:t>Technetium </a:t>
            </a:r>
            <a:r>
              <a:rPr lang="en-US" sz="2400" dirty="0" err="1" smtClean="0">
                <a:cs typeface="Arial" pitchFamily="34" charset="0"/>
              </a:rPr>
              <a:t>99m</a:t>
            </a:r>
            <a:r>
              <a:rPr lang="en-US" sz="2400" dirty="0" smtClean="0">
                <a:cs typeface="Arial" pitchFamily="34" charset="0"/>
              </a:rPr>
              <a:t> Methylene Diphosphonate (Tc-</a:t>
            </a:r>
            <a:r>
              <a:rPr lang="en-US" sz="2400" dirty="0" err="1" smtClean="0">
                <a:cs typeface="Arial" pitchFamily="34" charset="0"/>
              </a:rPr>
              <a:t>99m</a:t>
            </a:r>
            <a:r>
              <a:rPr lang="en-US" sz="2400" dirty="0" smtClean="0">
                <a:cs typeface="Arial" pitchFamily="34" charset="0"/>
              </a:rPr>
              <a:t> </a:t>
            </a:r>
            <a:r>
              <a:rPr lang="en-US" sz="2400" dirty="0" err="1" smtClean="0">
                <a:cs typeface="Arial" pitchFamily="34" charset="0"/>
              </a:rPr>
              <a:t>MDP</a:t>
            </a:r>
            <a:r>
              <a:rPr lang="en-US" sz="2400" dirty="0" smtClean="0">
                <a:cs typeface="Arial" pitchFamily="34" charset="0"/>
              </a:rPr>
              <a:t>).</a:t>
            </a:r>
          </a:p>
          <a:p>
            <a:r>
              <a:rPr lang="en-US" sz="2400" dirty="0" smtClean="0">
                <a:cs typeface="Arial" pitchFamily="34" charset="0"/>
              </a:rPr>
              <a:t>Bone is composed of Calcium and Phosphate. We label the phosphate with</a:t>
            </a:r>
            <a:r>
              <a:rPr lang="sr-Latn-RS" sz="2400" dirty="0" smtClean="0">
                <a:cs typeface="Arial" pitchFamily="34" charset="0"/>
              </a:rPr>
              <a:t> </a:t>
            </a:r>
            <a:r>
              <a:rPr lang="en-US" sz="2400" dirty="0" err="1" smtClean="0">
                <a:cs typeface="Arial" pitchFamily="34" charset="0"/>
              </a:rPr>
              <a:t>MDP</a:t>
            </a:r>
            <a:r>
              <a:rPr lang="en-US" sz="2400" dirty="0" smtClean="0">
                <a:cs typeface="Arial" pitchFamily="34" charset="0"/>
              </a:rPr>
              <a:t>.</a:t>
            </a:r>
            <a:endParaRPr lang="sr-Latn-RS" sz="2400" dirty="0" smtClean="0">
              <a:cs typeface="Arial" pitchFamily="34" charset="0"/>
            </a:endParaRPr>
          </a:p>
          <a:p>
            <a:r>
              <a:rPr lang="en-US" sz="2400" b="1" i="1" dirty="0" smtClean="0"/>
              <a:t>Hot lesions: Focal area with increased uptake</a:t>
            </a:r>
            <a:r>
              <a:rPr lang="en-US" sz="2000" b="1" i="1" dirty="0" smtClean="0"/>
              <a:t>.</a:t>
            </a:r>
            <a:endParaRPr lang="en-US" sz="2000" dirty="0">
              <a:cs typeface="Arial" pitchFamily="34" charset="0"/>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FF00"/>
                </a:solidFill>
                <a:effectLst/>
                <a:cs typeface="Arial" pitchFamily="34" charset="0"/>
              </a:rPr>
              <a:t>Bone Scan</a:t>
            </a:r>
            <a:r>
              <a:rPr lang="sr-Latn-RS" b="1" dirty="0" smtClean="0">
                <a:solidFill>
                  <a:srgbClr val="FFFF00"/>
                </a:solidFill>
                <a:effectLst/>
                <a:cs typeface="Arial" pitchFamily="34" charset="0"/>
              </a:rPr>
              <a:t> </a:t>
            </a:r>
            <a:r>
              <a:rPr lang="en-US" dirty="0" smtClean="0">
                <a:solidFill>
                  <a:srgbClr val="FFFF00"/>
                </a:solidFill>
                <a:effectLst/>
              </a:rPr>
              <a:t>Indications</a:t>
            </a:r>
            <a:endParaRPr lang="en-US" dirty="0">
              <a:solidFill>
                <a:srgbClr val="FFFF00"/>
              </a:solidFill>
              <a:effectLst/>
            </a:endParaRPr>
          </a:p>
        </p:txBody>
      </p:sp>
      <p:sp>
        <p:nvSpPr>
          <p:cNvPr id="3" name="Content Placeholder 2"/>
          <p:cNvSpPr>
            <a:spLocks noGrp="1"/>
          </p:cNvSpPr>
          <p:nvPr>
            <p:ph idx="1"/>
          </p:nvPr>
        </p:nvSpPr>
        <p:spPr>
          <a:xfrm>
            <a:off x="609600" y="1524000"/>
            <a:ext cx="10972800" cy="4530725"/>
          </a:xfrm>
        </p:spPr>
        <p:txBody>
          <a:bodyPr/>
          <a:lstStyle/>
          <a:p>
            <a:pPr>
              <a:buNone/>
            </a:pPr>
            <a:r>
              <a:rPr lang="en-US" sz="2400" dirty="0" smtClean="0">
                <a:effectLst/>
              </a:rPr>
              <a:t>I. </a:t>
            </a:r>
            <a:r>
              <a:rPr lang="en-US" sz="2400" b="1" dirty="0" smtClean="0">
                <a:effectLst/>
              </a:rPr>
              <a:t>Metastatic Disease: Lung cancer, prostate, breast, thyroid, and renal</a:t>
            </a:r>
            <a:endParaRPr lang="en-US" sz="2400" dirty="0" smtClean="0">
              <a:effectLst/>
            </a:endParaRPr>
          </a:p>
          <a:p>
            <a:pPr>
              <a:buNone/>
            </a:pPr>
            <a:r>
              <a:rPr lang="en-US" sz="2400" dirty="0" smtClean="0">
                <a:effectLst/>
              </a:rPr>
              <a:t>● Initial staging.</a:t>
            </a:r>
          </a:p>
          <a:p>
            <a:pPr>
              <a:buNone/>
            </a:pPr>
            <a:r>
              <a:rPr lang="en-US" sz="2400" dirty="0" smtClean="0">
                <a:effectLst/>
              </a:rPr>
              <a:t>● Restaging.</a:t>
            </a:r>
          </a:p>
          <a:p>
            <a:pPr>
              <a:buNone/>
            </a:pPr>
            <a:r>
              <a:rPr lang="en-US" sz="2400" dirty="0" smtClean="0">
                <a:effectLst/>
              </a:rPr>
              <a:t>● Asses response to therapy.</a:t>
            </a:r>
          </a:p>
          <a:p>
            <a:pPr>
              <a:buNone/>
            </a:pPr>
            <a:r>
              <a:rPr lang="en-US" sz="2400" dirty="0" smtClean="0">
                <a:effectLst/>
              </a:rPr>
              <a:t>II. </a:t>
            </a:r>
            <a:r>
              <a:rPr lang="en-US" sz="2400" b="1" dirty="0" smtClean="0">
                <a:effectLst/>
              </a:rPr>
              <a:t>Primary Bone Tumors:</a:t>
            </a:r>
          </a:p>
          <a:p>
            <a:pPr>
              <a:buNone/>
            </a:pPr>
            <a:r>
              <a:rPr lang="en-US" sz="2400" dirty="0" smtClean="0">
                <a:effectLst/>
              </a:rPr>
              <a:t>● Malignant or Benign.</a:t>
            </a:r>
          </a:p>
          <a:p>
            <a:pPr>
              <a:buNone/>
            </a:pPr>
            <a:r>
              <a:rPr lang="en-US" sz="2400" dirty="0" smtClean="0">
                <a:effectLst/>
              </a:rPr>
              <a:t>● Therapy planning for patients with primary bone malignancy (e.g. Osteogenic &amp; Ewing's</a:t>
            </a:r>
            <a:r>
              <a:rPr lang="sr-Latn-RS" sz="2400" dirty="0" smtClean="0">
                <a:effectLst/>
              </a:rPr>
              <a:t> </a:t>
            </a:r>
            <a:r>
              <a:rPr lang="en-US" sz="2400" dirty="0" smtClean="0">
                <a:effectLst/>
              </a:rPr>
              <a:t>sarcoma).</a:t>
            </a:r>
          </a:p>
          <a:p>
            <a:pPr>
              <a:buNone/>
            </a:pPr>
            <a:r>
              <a:rPr lang="en-US" sz="2400" dirty="0" smtClean="0">
                <a:effectLst/>
              </a:rPr>
              <a:t>III. </a:t>
            </a:r>
            <a:r>
              <a:rPr lang="en-US" sz="2400" b="1" dirty="0" smtClean="0">
                <a:effectLst/>
              </a:rPr>
              <a:t>Soft tissue tumors:</a:t>
            </a:r>
          </a:p>
          <a:p>
            <a:pPr>
              <a:buNone/>
            </a:pPr>
            <a:r>
              <a:rPr lang="en-US" sz="2400" dirty="0" smtClean="0">
                <a:effectLst/>
              </a:rPr>
              <a:t>● Primary</a:t>
            </a:r>
          </a:p>
          <a:p>
            <a:pPr>
              <a:buNone/>
            </a:pPr>
            <a:r>
              <a:rPr lang="en-US" sz="2400" dirty="0" smtClean="0">
                <a:effectLst/>
              </a:rPr>
              <a:t>● Metastases.</a:t>
            </a:r>
            <a:endParaRPr lang="en-US" sz="2400" dirty="0">
              <a:effectLs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609600" y="1600201"/>
            <a:ext cx="5638800" cy="4530725"/>
          </a:xfrm>
        </p:spPr>
        <p:txBody>
          <a:bodyPr>
            <a:normAutofit fontScale="85000" lnSpcReduction="20000"/>
          </a:bodyPr>
          <a:lstStyle/>
          <a:p>
            <a:r>
              <a:rPr lang="en-US" dirty="0" smtClean="0"/>
              <a:t>Although </a:t>
            </a:r>
            <a:r>
              <a:rPr lang="en-US" dirty="0"/>
              <a:t>uptake of </a:t>
            </a:r>
            <a:r>
              <a:rPr lang="en-US" dirty="0" smtClean="0"/>
              <a:t>labelled diphosphonate </a:t>
            </a:r>
            <a:r>
              <a:rPr lang="en-US" dirty="0"/>
              <a:t>on a bone scan is not specific for </a:t>
            </a:r>
            <a:r>
              <a:rPr lang="en-US" dirty="0" err="1" smtClean="0"/>
              <a:t>metastases,by</a:t>
            </a:r>
            <a:r>
              <a:rPr lang="en-US" dirty="0" smtClean="0"/>
              <a:t> </a:t>
            </a:r>
            <a:r>
              <a:rPr lang="en-US" dirty="0"/>
              <a:t>studying the pattern and distribution </a:t>
            </a:r>
            <a:r>
              <a:rPr lang="en-US" dirty="0" smtClean="0"/>
              <a:t>of lesions </a:t>
            </a:r>
            <a:r>
              <a:rPr lang="en-US" dirty="0"/>
              <a:t>it is often possible to infer the </a:t>
            </a:r>
            <a:r>
              <a:rPr lang="en-US" dirty="0" err="1"/>
              <a:t>aetiology</a:t>
            </a:r>
            <a:r>
              <a:rPr lang="en-US" dirty="0"/>
              <a:t> of </a:t>
            </a:r>
            <a:r>
              <a:rPr lang="en-US" dirty="0" smtClean="0"/>
              <a:t>abnormalities without </a:t>
            </a:r>
            <a:r>
              <a:rPr lang="en-US" dirty="0"/>
              <a:t>requiring further correlative imaging</a:t>
            </a:r>
            <a:r>
              <a:rPr lang="en-US" dirty="0" smtClean="0"/>
              <a:t>, although </a:t>
            </a:r>
            <a:r>
              <a:rPr lang="en-US" dirty="0"/>
              <a:t>a number of cases will remain problematic.</a:t>
            </a:r>
          </a:p>
          <a:p>
            <a:r>
              <a:rPr lang="en-US" dirty="0"/>
              <a:t>The majority of bone metastases are distributed </a:t>
            </a:r>
            <a:r>
              <a:rPr lang="en-US" dirty="0" smtClean="0"/>
              <a:t>irregularly in </a:t>
            </a:r>
            <a:r>
              <a:rPr lang="en-US" dirty="0"/>
              <a:t>the axial skeleton and ribs</a:t>
            </a:r>
          </a:p>
        </p:txBody>
      </p:sp>
      <p:pic>
        <p:nvPicPr>
          <p:cNvPr id="4" name="Picture 1"/>
          <p:cNvPicPr>
            <a:picLocks noChangeAspect="1" noChangeArrowheads="1"/>
          </p:cNvPicPr>
          <p:nvPr/>
        </p:nvPicPr>
        <p:blipFill rotWithShape="1">
          <a:blip r:embed="rId2" cstate="print"/>
          <a:srcRect r="35395"/>
          <a:stretch/>
        </p:blipFill>
        <p:spPr bwMode="auto">
          <a:xfrm>
            <a:off x="6934200" y="1828800"/>
            <a:ext cx="4419600" cy="4032477"/>
          </a:xfrm>
          <a:prstGeom prst="rect">
            <a:avLst/>
          </a:prstGeom>
          <a:noFill/>
          <a:ln w="9525">
            <a:noFill/>
            <a:miter lim="800000"/>
            <a:headEnd/>
            <a:tailEnd/>
          </a:ln>
        </p:spPr>
      </p:pic>
    </p:spTree>
    <p:extLst>
      <p:ext uri="{BB962C8B-B14F-4D97-AF65-F5344CB8AC3E}">
        <p14:creationId xmlns:p14="http://schemas.microsoft.com/office/powerpoint/2010/main" xmlns="" val="25815112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3"/>
          <a:srcRect l="17834" t="21863" r="55676" b="10861"/>
          <a:stretch/>
        </p:blipFill>
        <p:spPr>
          <a:xfrm>
            <a:off x="1562100" y="585887"/>
            <a:ext cx="3048000" cy="4354287"/>
          </a:xfrm>
          <a:prstGeom prst="rect">
            <a:avLst/>
          </a:prstGeom>
        </p:spPr>
      </p:pic>
      <p:pic>
        <p:nvPicPr>
          <p:cNvPr id="5" name="Picture 4"/>
          <p:cNvPicPr>
            <a:picLocks noChangeAspect="1"/>
          </p:cNvPicPr>
          <p:nvPr/>
        </p:nvPicPr>
        <p:blipFill rotWithShape="1">
          <a:blip r:embed="rId3"/>
          <a:srcRect l="46250" t="22222" r="26250" b="11110"/>
          <a:stretch/>
        </p:blipFill>
        <p:spPr>
          <a:xfrm>
            <a:off x="6553200" y="381000"/>
            <a:ext cx="3352800" cy="4572000"/>
          </a:xfrm>
          <a:prstGeom prst="rect">
            <a:avLst/>
          </a:prstGeom>
        </p:spPr>
      </p:pic>
      <p:sp>
        <p:nvSpPr>
          <p:cNvPr id="6" name="Rectangle 5"/>
          <p:cNvSpPr/>
          <p:nvPr/>
        </p:nvSpPr>
        <p:spPr>
          <a:xfrm>
            <a:off x="1219200" y="4953000"/>
            <a:ext cx="3733800" cy="1754326"/>
          </a:xfrm>
          <a:prstGeom prst="rect">
            <a:avLst/>
          </a:prstGeom>
        </p:spPr>
        <p:txBody>
          <a:bodyPr wrap="square">
            <a:spAutoFit/>
          </a:bodyPr>
          <a:lstStyle/>
          <a:p>
            <a:r>
              <a:rPr lang="en-US" dirty="0">
                <a:solidFill>
                  <a:srgbClr val="FFFF00"/>
                </a:solidFill>
              </a:rPr>
              <a:t>Rib fractures: </a:t>
            </a:r>
            <a:r>
              <a:rPr lang="en-US" dirty="0" smtClean="0">
                <a:solidFill>
                  <a:srgbClr val="FFFF00"/>
                </a:solidFill>
              </a:rPr>
              <a:t>the whole </a:t>
            </a:r>
            <a:r>
              <a:rPr lang="en-US" dirty="0">
                <a:solidFill>
                  <a:srgbClr val="FFFF00"/>
                </a:solidFill>
              </a:rPr>
              <a:t>body bone scan </a:t>
            </a:r>
            <a:r>
              <a:rPr lang="en-US" dirty="0" smtClean="0">
                <a:solidFill>
                  <a:srgbClr val="FFFF00"/>
                </a:solidFill>
              </a:rPr>
              <a:t>shows intense </a:t>
            </a:r>
            <a:r>
              <a:rPr lang="en-US" dirty="0">
                <a:solidFill>
                  <a:srgbClr val="FFFF00"/>
                </a:solidFill>
              </a:rPr>
              <a:t>uptake in the </a:t>
            </a:r>
            <a:r>
              <a:rPr lang="en-US" dirty="0" smtClean="0">
                <a:solidFill>
                  <a:srgbClr val="FFFF00"/>
                </a:solidFill>
              </a:rPr>
              <a:t>right three </a:t>
            </a:r>
            <a:r>
              <a:rPr lang="en-US" dirty="0">
                <a:solidFill>
                  <a:srgbClr val="FFFF00"/>
                </a:solidFill>
              </a:rPr>
              <a:t>to five ribs anteriorly</a:t>
            </a:r>
          </a:p>
          <a:p>
            <a:r>
              <a:rPr lang="en-US" dirty="0">
                <a:solidFill>
                  <a:srgbClr val="FFFF00"/>
                </a:solidFill>
              </a:rPr>
              <a:t>typical for rib fractures</a:t>
            </a:r>
            <a:r>
              <a:rPr lang="en-US" dirty="0" smtClean="0">
                <a:solidFill>
                  <a:srgbClr val="FFFF00"/>
                </a:solidFill>
              </a:rPr>
              <a:t>. Elsewhere </a:t>
            </a:r>
            <a:r>
              <a:rPr lang="en-US" dirty="0">
                <a:solidFill>
                  <a:srgbClr val="FFFF00"/>
                </a:solidFill>
              </a:rPr>
              <a:t>there are degenerative</a:t>
            </a:r>
          </a:p>
          <a:p>
            <a:r>
              <a:rPr lang="en-US" dirty="0">
                <a:solidFill>
                  <a:srgbClr val="FFFF00"/>
                </a:solidFill>
              </a:rPr>
              <a:t>changes</a:t>
            </a:r>
          </a:p>
        </p:txBody>
      </p:sp>
      <p:sp>
        <p:nvSpPr>
          <p:cNvPr id="7" name="Rectangle 6"/>
          <p:cNvSpPr/>
          <p:nvPr/>
        </p:nvSpPr>
        <p:spPr>
          <a:xfrm>
            <a:off x="5181600" y="4965826"/>
            <a:ext cx="6781800" cy="1754326"/>
          </a:xfrm>
          <a:prstGeom prst="rect">
            <a:avLst/>
          </a:prstGeom>
        </p:spPr>
        <p:txBody>
          <a:bodyPr wrap="square">
            <a:spAutoFit/>
          </a:bodyPr>
          <a:lstStyle/>
          <a:p>
            <a:r>
              <a:rPr lang="en-US" dirty="0">
                <a:solidFill>
                  <a:srgbClr val="FFFF00"/>
                </a:solidFill>
              </a:rPr>
              <a:t>Compression fractures/collapse: </a:t>
            </a:r>
            <a:r>
              <a:rPr lang="en-US" dirty="0" smtClean="0">
                <a:solidFill>
                  <a:srgbClr val="FFFF00"/>
                </a:solidFill>
              </a:rPr>
              <a:t>WBS of </a:t>
            </a:r>
            <a:r>
              <a:rPr lang="en-US" dirty="0">
                <a:solidFill>
                  <a:srgbClr val="FFFF00"/>
                </a:solidFill>
              </a:rPr>
              <a:t>an elderly male showing linear intense uptake in the </a:t>
            </a:r>
            <a:r>
              <a:rPr lang="en-US" dirty="0" err="1" smtClean="0">
                <a:solidFill>
                  <a:srgbClr val="FFFF00"/>
                </a:solidFill>
              </a:rPr>
              <a:t>Th7</a:t>
            </a:r>
            <a:r>
              <a:rPr lang="en-US" dirty="0" smtClean="0">
                <a:solidFill>
                  <a:srgbClr val="FFFF00"/>
                </a:solidFill>
              </a:rPr>
              <a:t> thoracic and </a:t>
            </a:r>
            <a:r>
              <a:rPr lang="en-US" dirty="0" err="1">
                <a:solidFill>
                  <a:srgbClr val="FFFF00"/>
                </a:solidFill>
              </a:rPr>
              <a:t>L3</a:t>
            </a:r>
            <a:r>
              <a:rPr lang="en-US" dirty="0">
                <a:solidFill>
                  <a:srgbClr val="FFFF00"/>
                </a:solidFill>
              </a:rPr>
              <a:t> vertebrae with loss of vertebral contour. The </a:t>
            </a:r>
            <a:r>
              <a:rPr lang="en-US" dirty="0" smtClean="0">
                <a:solidFill>
                  <a:srgbClr val="FFFF00"/>
                </a:solidFill>
              </a:rPr>
              <a:t>scan  appearances </a:t>
            </a:r>
            <a:r>
              <a:rPr lang="en-US" dirty="0">
                <a:solidFill>
                  <a:srgbClr val="FFFF00"/>
                </a:solidFill>
              </a:rPr>
              <a:t>are compatible with vertebral fracture/collapse</a:t>
            </a:r>
            <a:r>
              <a:rPr lang="en-US" dirty="0" smtClean="0">
                <a:solidFill>
                  <a:srgbClr val="FFFF00"/>
                </a:solidFill>
              </a:rPr>
              <a:t>, which </a:t>
            </a:r>
            <a:r>
              <a:rPr lang="en-US" dirty="0">
                <a:solidFill>
                  <a:srgbClr val="FFFF00"/>
                </a:solidFill>
              </a:rPr>
              <a:t>is likely to be benign. However, in patients with </a:t>
            </a:r>
            <a:r>
              <a:rPr lang="en-US" dirty="0" smtClean="0">
                <a:solidFill>
                  <a:srgbClr val="FFFF00"/>
                </a:solidFill>
              </a:rPr>
              <a:t>known malignancy </a:t>
            </a:r>
            <a:r>
              <a:rPr lang="en-US" dirty="0">
                <a:solidFill>
                  <a:srgbClr val="FFFF00"/>
                </a:solidFill>
              </a:rPr>
              <a:t>pathological fracture cannot absolutely be excluded</a:t>
            </a:r>
          </a:p>
        </p:txBody>
      </p:sp>
    </p:spTree>
    <p:extLst>
      <p:ext uri="{BB962C8B-B14F-4D97-AF65-F5344CB8AC3E}">
        <p14:creationId xmlns:p14="http://schemas.microsoft.com/office/powerpoint/2010/main" xmlns="" val="32736556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533400"/>
            <a:ext cx="5159917" cy="6047796"/>
          </a:xfrm>
        </p:spPr>
        <p:txBody>
          <a:bodyPr>
            <a:normAutofit/>
          </a:bodyPr>
          <a:lstStyle/>
          <a:p>
            <a:r>
              <a:rPr lang="en-US" sz="2400" dirty="0"/>
              <a:t>F-sodium fluoride (</a:t>
            </a:r>
            <a:r>
              <a:rPr lang="en-US" sz="2400" dirty="0" err="1"/>
              <a:t>18F-NaF</a:t>
            </a:r>
            <a:r>
              <a:rPr lang="en-US" sz="2400" dirty="0"/>
              <a:t>) is a positron-emitting radiopharmaceutical used for skeletal imaging. It provides diagnostic information superior to that of 99mTc-MDP bone scans due to higher sensitivity and specificity in a wide variety of osseous </a:t>
            </a:r>
            <a:r>
              <a:rPr lang="en-US" sz="2400" dirty="0" smtClean="0"/>
              <a:t>metastasis. </a:t>
            </a:r>
            <a:endParaRPr lang="en-US" sz="2400" dirty="0" smtClean="0"/>
          </a:p>
          <a:p>
            <a:r>
              <a:rPr lang="en-US" sz="2400" dirty="0" smtClean="0"/>
              <a:t>The </a:t>
            </a:r>
            <a:r>
              <a:rPr lang="en-US" sz="2400" dirty="0"/>
              <a:t>action mechanism of 18 F-</a:t>
            </a:r>
            <a:r>
              <a:rPr lang="en-US" sz="2400" dirty="0" err="1"/>
              <a:t>NaF</a:t>
            </a:r>
            <a:r>
              <a:rPr lang="en-US" sz="2400" dirty="0"/>
              <a:t> is based on ion exchange with hydroxyl ions on the outside of the hydroxyapatite that converts hydroxyapatite to </a:t>
            </a:r>
            <a:r>
              <a:rPr lang="en-US" sz="2400" dirty="0" err="1"/>
              <a:t>fluorapatite</a:t>
            </a:r>
            <a:r>
              <a:rPr lang="en-US" sz="2400" dirty="0"/>
              <a:t>.</a:t>
            </a:r>
          </a:p>
        </p:txBody>
      </p:sp>
      <p:pic>
        <p:nvPicPr>
          <p:cNvPr id="4" name="Picture 3"/>
          <p:cNvPicPr>
            <a:picLocks noChangeAspect="1"/>
          </p:cNvPicPr>
          <p:nvPr/>
        </p:nvPicPr>
        <p:blipFill>
          <a:blip r:embed="rId2"/>
          <a:stretch>
            <a:fillRect/>
          </a:stretch>
        </p:blipFill>
        <p:spPr>
          <a:xfrm>
            <a:off x="5388517" y="228600"/>
            <a:ext cx="6779340" cy="6504996"/>
          </a:xfrm>
          <a:prstGeom prst="rect">
            <a:avLst/>
          </a:prstGeom>
        </p:spPr>
      </p:pic>
    </p:spTree>
    <p:extLst>
      <p:ext uri="{BB962C8B-B14F-4D97-AF65-F5344CB8AC3E}">
        <p14:creationId xmlns:p14="http://schemas.microsoft.com/office/powerpoint/2010/main" xmlns="" val="3152208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idx="1"/>
          </p:nvPr>
        </p:nvPicPr>
        <p:blipFill rotWithShape="1">
          <a:blip r:embed="rId2" cstate="print">
            <a:extLst>
              <a:ext uri="{28A0092B-C50C-407E-A947-70E740481C1C}">
                <a14:useLocalDpi xmlns:a14="http://schemas.microsoft.com/office/drawing/2010/main" xmlns="" val="0"/>
              </a:ext>
            </a:extLst>
          </a:blip>
          <a:srcRect l="6529" r="50378"/>
          <a:stretch/>
        </p:blipFill>
        <p:spPr>
          <a:xfrm>
            <a:off x="1524000" y="1049174"/>
            <a:ext cx="2895600" cy="3866580"/>
          </a:xfrm>
        </p:spPr>
      </p:pic>
      <p:pic>
        <p:nvPicPr>
          <p:cNvPr id="4" name="Picture 3"/>
          <p:cNvPicPr>
            <a:picLocks noChangeAspect="1"/>
          </p:cNvPicPr>
          <p:nvPr/>
        </p:nvPicPr>
        <p:blipFill rotWithShape="1">
          <a:blip r:embed="rId3" cstate="print"/>
          <a:srcRect l="14594" r="13896" b="15556"/>
          <a:stretch/>
        </p:blipFill>
        <p:spPr>
          <a:xfrm>
            <a:off x="6934200" y="990600"/>
            <a:ext cx="4648201" cy="4206441"/>
          </a:xfrm>
          <a:prstGeom prst="rect">
            <a:avLst/>
          </a:prstGeom>
        </p:spPr>
      </p:pic>
      <p:sp>
        <p:nvSpPr>
          <p:cNvPr id="5" name="Rectangle 4"/>
          <p:cNvSpPr>
            <a:spLocks noChangeArrowheads="1"/>
          </p:cNvSpPr>
          <p:nvPr/>
        </p:nvSpPr>
        <p:spPr bwMode="auto">
          <a:xfrm>
            <a:off x="2209800" y="76200"/>
            <a:ext cx="7488238" cy="707886"/>
          </a:xfrm>
          <a:prstGeom prst="rect">
            <a:avLst/>
          </a:prstGeom>
          <a:noFill/>
          <a:ln w="9525">
            <a:noFill/>
            <a:miter lim="800000"/>
            <a:headEnd/>
            <a:tailEnd/>
          </a:ln>
          <a:effec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sz="4000" dirty="0" smtClean="0">
                <a:solidFill>
                  <a:srgbClr val="FFFF00"/>
                </a:solidFill>
                <a:cs typeface="Arial" pitchFamily="34" charset="0"/>
              </a:rPr>
              <a:t>Bone Scan Tumor Staging</a:t>
            </a:r>
            <a:endParaRPr lang="sr-Latn-RS" sz="4000" dirty="0" smtClean="0">
              <a:solidFill>
                <a:srgbClr val="FFFF00"/>
              </a:solidFill>
              <a:cs typeface="Arial" pitchFamily="34" charset="0"/>
            </a:endParaRPr>
          </a:p>
        </p:txBody>
      </p:sp>
      <p:sp>
        <p:nvSpPr>
          <p:cNvPr id="3" name="Rectangle 2"/>
          <p:cNvSpPr/>
          <p:nvPr/>
        </p:nvSpPr>
        <p:spPr>
          <a:xfrm>
            <a:off x="0" y="5029200"/>
            <a:ext cx="7467600" cy="1754326"/>
          </a:xfrm>
          <a:prstGeom prst="rect">
            <a:avLst/>
          </a:prstGeom>
        </p:spPr>
        <p:txBody>
          <a:bodyPr wrap="square">
            <a:spAutoFit/>
          </a:bodyPr>
          <a:lstStyle/>
          <a:p>
            <a:r>
              <a:rPr lang="en-US" dirty="0">
                <a:solidFill>
                  <a:srgbClr val="FFFF00"/>
                </a:solidFill>
              </a:rPr>
              <a:t>On bone scintigraphy, there is a spurious increase in radionuclide uptake because of reparative mineralization around healing metastases. The phenomenon is typically seen between 2 weeks to 3 months following </a:t>
            </a:r>
            <a:r>
              <a:rPr lang="en-US" dirty="0" smtClean="0">
                <a:solidFill>
                  <a:srgbClr val="FFFF00"/>
                </a:solidFill>
              </a:rPr>
              <a:t>therapy. The </a:t>
            </a:r>
            <a:r>
              <a:rPr lang="en-US" dirty="0">
                <a:solidFill>
                  <a:srgbClr val="FFFF00"/>
                </a:solidFill>
              </a:rPr>
              <a:t>radionuclide bone scan </a:t>
            </a:r>
            <a:r>
              <a:rPr lang="en-US" dirty="0" smtClean="0">
                <a:solidFill>
                  <a:srgbClr val="FFFF00"/>
                </a:solidFill>
              </a:rPr>
              <a:t>up to 3 </a:t>
            </a:r>
            <a:r>
              <a:rPr lang="en-US" dirty="0">
                <a:solidFill>
                  <a:srgbClr val="FFFF00"/>
                </a:solidFill>
              </a:rPr>
              <a:t>months after the initiation of treatment </a:t>
            </a:r>
            <a:r>
              <a:rPr lang="en-US" dirty="0" smtClean="0">
                <a:solidFill>
                  <a:srgbClr val="FFFF00"/>
                </a:solidFill>
              </a:rPr>
              <a:t>occasionally </a:t>
            </a:r>
            <a:r>
              <a:rPr lang="en-US" dirty="0">
                <a:solidFill>
                  <a:srgbClr val="FFFF00"/>
                </a:solidFill>
              </a:rPr>
              <a:t>shows apparent progression of individual lesions despite clinical improvement</a:t>
            </a:r>
            <a:r>
              <a:rPr lang="en-US" dirty="0" smtClean="0">
                <a:solidFill>
                  <a:srgbClr val="FFFF00"/>
                </a:solidFill>
              </a:rPr>
              <a:t>. </a:t>
            </a:r>
            <a:endParaRPr lang="en-US" dirty="0">
              <a:solidFill>
                <a:srgbClr val="FFFF00"/>
              </a:solidFill>
            </a:endParaRPr>
          </a:p>
        </p:txBody>
      </p:sp>
    </p:spTree>
    <p:extLst>
      <p:ext uri="{BB962C8B-B14F-4D97-AF65-F5344CB8AC3E}">
        <p14:creationId xmlns:p14="http://schemas.microsoft.com/office/powerpoint/2010/main" xmlns="" val="14630714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438400"/>
            <a:ext cx="3581400" cy="1143000"/>
          </a:xfrm>
        </p:spPr>
        <p:txBody>
          <a:bodyPr>
            <a:normAutofit fontScale="90000"/>
          </a:bodyPr>
          <a:lstStyle/>
          <a:p>
            <a:pPr algn="just"/>
            <a:r>
              <a:rPr lang="en-US" sz="3200" dirty="0" smtClean="0">
                <a:solidFill>
                  <a:srgbClr val="FFFF00"/>
                </a:solidFill>
                <a:effectLst/>
              </a:rPr>
              <a:t>Ewing’s</a:t>
            </a:r>
            <a:r>
              <a:rPr lang="sr-Latn-RS" sz="3200" dirty="0" smtClean="0">
                <a:solidFill>
                  <a:srgbClr val="FFFF00"/>
                </a:solidFill>
                <a:effectLst/>
              </a:rPr>
              <a:t> </a:t>
            </a:r>
            <a:r>
              <a:rPr lang="en-US" sz="3200" dirty="0" smtClean="0">
                <a:solidFill>
                  <a:srgbClr val="FFFF00"/>
                </a:solidFill>
                <a:effectLst/>
              </a:rPr>
              <a:t>Sarcoma</a:t>
            </a:r>
            <a:r>
              <a:rPr lang="sr-Latn-RS" sz="2800" dirty="0" smtClean="0">
                <a:solidFill>
                  <a:srgbClr val="FFFF00"/>
                </a:solidFill>
                <a:effectLst/>
              </a:rPr>
              <a:t/>
            </a:r>
            <a:br>
              <a:rPr lang="sr-Latn-RS" sz="2800" dirty="0" smtClean="0">
                <a:solidFill>
                  <a:srgbClr val="FFFF00"/>
                </a:solidFill>
                <a:effectLst/>
              </a:rPr>
            </a:br>
            <a:r>
              <a:rPr lang="sr-Latn-RS" sz="2800" dirty="0" smtClean="0">
                <a:solidFill>
                  <a:srgbClr val="FFFF00"/>
                </a:solidFill>
                <a:effectLst/>
              </a:rPr>
              <a:t/>
            </a:r>
            <a:br>
              <a:rPr lang="sr-Latn-RS" sz="2800" dirty="0" smtClean="0">
                <a:solidFill>
                  <a:srgbClr val="FFFF00"/>
                </a:solidFill>
                <a:effectLst/>
              </a:rPr>
            </a:br>
            <a:r>
              <a:rPr lang="sr-Latn-RS" sz="2800" dirty="0" smtClean="0">
                <a:solidFill>
                  <a:srgbClr val="FFFF00"/>
                </a:solidFill>
                <a:effectLst/>
              </a:rPr>
              <a:t/>
            </a:r>
            <a:br>
              <a:rPr lang="sr-Latn-RS" sz="2800" dirty="0" smtClean="0">
                <a:solidFill>
                  <a:srgbClr val="FFFF00"/>
                </a:solidFill>
                <a:effectLst/>
              </a:rPr>
            </a:br>
            <a:r>
              <a:rPr lang="en-US" sz="2400" dirty="0" smtClean="0">
                <a:effectLst/>
              </a:rPr>
              <a:t/>
            </a:r>
            <a:br>
              <a:rPr lang="en-US" sz="2400" dirty="0" smtClean="0">
                <a:effectLst/>
              </a:rPr>
            </a:br>
            <a:r>
              <a:rPr lang="en-US" sz="2400" dirty="0" smtClean="0">
                <a:effectLst/>
              </a:rPr>
              <a:t>Usually affects young people, that is why we can</a:t>
            </a:r>
            <a:r>
              <a:rPr lang="sr-Latn-RS" sz="2400" dirty="0" smtClean="0">
                <a:effectLst/>
              </a:rPr>
              <a:t> </a:t>
            </a:r>
            <a:r>
              <a:rPr lang="en-US" sz="2400" dirty="0" smtClean="0">
                <a:effectLst/>
              </a:rPr>
              <a:t>see growth plates.</a:t>
            </a:r>
            <a:r>
              <a:rPr lang="sr-Latn-RS" sz="2400" dirty="0" smtClean="0">
                <a:effectLst/>
              </a:rPr>
              <a:t/>
            </a:r>
            <a:br>
              <a:rPr lang="sr-Latn-RS" sz="2400" dirty="0" smtClean="0">
                <a:effectLst/>
              </a:rPr>
            </a:br>
            <a:r>
              <a:rPr lang="en-US" sz="2400" dirty="0" smtClean="0">
                <a:effectLst/>
              </a:rPr>
              <a:t>The primary diagnosis of bone tumor is to</a:t>
            </a:r>
            <a:br>
              <a:rPr lang="en-US" sz="2400" dirty="0" smtClean="0">
                <a:effectLst/>
              </a:rPr>
            </a:br>
            <a:r>
              <a:rPr lang="en-US" sz="2400" dirty="0" smtClean="0">
                <a:effectLst/>
              </a:rPr>
              <a:t>determine the local extent and to search for</a:t>
            </a:r>
            <a:br>
              <a:rPr lang="en-US" sz="2400" dirty="0" smtClean="0">
                <a:effectLst/>
              </a:rPr>
            </a:br>
            <a:r>
              <a:rPr lang="en-US" sz="2400" dirty="0" smtClean="0">
                <a:effectLst/>
              </a:rPr>
              <a:t>distant metastasis.</a:t>
            </a:r>
            <a:br>
              <a:rPr lang="en-US" sz="2400" dirty="0" smtClean="0">
                <a:effectLst/>
              </a:rPr>
            </a:br>
            <a:endParaRPr lang="en-US" sz="2400" dirty="0">
              <a:effectLst/>
            </a:endParaRPr>
          </a:p>
        </p:txBody>
      </p:sp>
      <p:pic>
        <p:nvPicPr>
          <p:cNvPr id="4098" name="Picture 2"/>
          <p:cNvPicPr>
            <a:picLocks noChangeAspect="1" noChangeArrowheads="1"/>
          </p:cNvPicPr>
          <p:nvPr/>
        </p:nvPicPr>
        <p:blipFill>
          <a:blip r:embed="rId2" cstate="print"/>
          <a:srcRect/>
          <a:stretch>
            <a:fillRect/>
          </a:stretch>
        </p:blipFill>
        <p:spPr bwMode="auto">
          <a:xfrm>
            <a:off x="3962400" y="1295400"/>
            <a:ext cx="7972425" cy="4907215"/>
          </a:xfrm>
          <a:prstGeom prst="rect">
            <a:avLst/>
          </a:prstGeom>
          <a:noFill/>
          <a:ln w="9525">
            <a:noFill/>
            <a:miter lim="800000"/>
            <a:headEnd/>
            <a:tailEnd/>
          </a:ln>
        </p:spPr>
      </p:pic>
      <p:sp>
        <p:nvSpPr>
          <p:cNvPr id="5" name="Rectangle 4"/>
          <p:cNvSpPr/>
          <p:nvPr/>
        </p:nvSpPr>
        <p:spPr>
          <a:xfrm>
            <a:off x="4038600" y="6211669"/>
            <a:ext cx="8153400" cy="646331"/>
          </a:xfrm>
          <a:prstGeom prst="rect">
            <a:avLst/>
          </a:prstGeom>
        </p:spPr>
        <p:txBody>
          <a:bodyPr wrap="square">
            <a:spAutoFit/>
          </a:bodyPr>
          <a:lstStyle/>
          <a:p>
            <a:r>
              <a:rPr lang="en-US" dirty="0" smtClean="0"/>
              <a:t>●In this patient the tumor is confined to proximal</a:t>
            </a:r>
            <a:r>
              <a:rPr lang="sr-Latn-RS" dirty="0" smtClean="0"/>
              <a:t> </a:t>
            </a:r>
            <a:r>
              <a:rPr lang="en-US" dirty="0" smtClean="0"/>
              <a:t>left femur but rest of skeleton is clear with no</a:t>
            </a:r>
            <a:r>
              <a:rPr lang="sr-Latn-RS" dirty="0" smtClean="0"/>
              <a:t> </a:t>
            </a:r>
            <a:r>
              <a:rPr lang="en-US" dirty="0" smtClean="0"/>
              <a:t>metastasis.</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85800" y="990600"/>
            <a:ext cx="10972800" cy="5029200"/>
          </a:xfrm>
        </p:spPr>
        <p:txBody>
          <a:bodyPr>
            <a:noAutofit/>
          </a:bodyPr>
          <a:lstStyle/>
          <a:p>
            <a:pPr algn="l">
              <a:lnSpc>
                <a:spcPct val="114000"/>
              </a:lnSpc>
              <a:defRPr/>
            </a:pPr>
            <a:r>
              <a:rPr lang="sr-Latn-RS" sz="3200" dirty="0" smtClean="0">
                <a:solidFill>
                  <a:srgbClr val="FFFF00"/>
                </a:solidFill>
              </a:rPr>
              <a:t>Malignant t</a:t>
            </a:r>
            <a:r>
              <a:rPr lang="en-US" sz="3200" dirty="0" err="1" smtClean="0">
                <a:solidFill>
                  <a:srgbClr val="FFFF00"/>
                </a:solidFill>
              </a:rPr>
              <a:t>umors</a:t>
            </a:r>
            <a:r>
              <a:rPr lang="en-US" sz="3200" dirty="0" smtClean="0">
                <a:solidFill>
                  <a:srgbClr val="FFFF00"/>
                </a:solidFill>
              </a:rPr>
              <a:t> are a large group of over 100 diseases that are biologically very different. Malignant transformation is a process in which a healthy cell becomes a cancer cell through a series of alterations and then their uncontrolled proliferation. The transformation process occurs either spontaneously by random mutation, or by gene rearrangement, or by induction by chemical, physical, or viral carcinogens.</a:t>
            </a:r>
            <a:endParaRPr lang="en-US" altLang="en-US" sz="3200" dirty="0">
              <a:solidFill>
                <a:srgbClr val="FFFF00"/>
              </a:solidFill>
              <a:effectLst/>
              <a:latin typeface="+mn-lt"/>
            </a:endParaRPr>
          </a:p>
        </p:txBody>
      </p:sp>
    </p:spTree>
    <p:extLst>
      <p:ext uri="{BB962C8B-B14F-4D97-AF65-F5344CB8AC3E}">
        <p14:creationId xmlns:p14="http://schemas.microsoft.com/office/powerpoint/2010/main" xmlns="" val="1311170925"/>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15088" r="67657" b="26105"/>
          <a:stretch/>
        </p:blipFill>
        <p:spPr bwMode="auto">
          <a:xfrm>
            <a:off x="0" y="1454332"/>
            <a:ext cx="3962400" cy="5403668"/>
          </a:xfrm>
          <a:prstGeom prst="rect">
            <a:avLst/>
          </a:prstGeom>
          <a:noFill/>
          <a:ln>
            <a:noFill/>
          </a:ln>
          <a:effectLst/>
          <a:extLst>
            <a:ext uri="{909E8E84-426E-40DD-AFC4-6F175D3DCCD1}">
              <a14:hiddenFill xmlns:a14="http://schemas.microsoft.com/office/drawing/2010/main" xmlns="">
                <a:blipFill dpi="0" rotWithShape="0">
                  <a:blip/>
                  <a:srcRect b="26106"/>
                  <a:stretch>
                    <a:fillRect/>
                  </a:stretch>
                </a:blipFill>
              </a14:hiddenFill>
            </a:ext>
            <a:ext uri="{91240B29-F687-4F45-9708-019B960494DF}">
              <a14:hiddenLine xmlns:a14="http://schemas.microsoft.com/office/drawing/2010/main" xmlns="" w="9525">
                <a:solidFill>
                  <a:srgbClr val="FFFFFF"/>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3076" name="Text Box 4"/>
          <p:cNvSpPr txBox="1">
            <a:spLocks noChangeArrowheads="1"/>
          </p:cNvSpPr>
          <p:nvPr/>
        </p:nvSpPr>
        <p:spPr bwMode="auto">
          <a:xfrm>
            <a:off x="3095625" y="5972175"/>
            <a:ext cx="3917950" cy="3048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FFFFFF"/>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none" anchor="ctr"/>
          <a:lstStyle/>
          <a:p>
            <a:pPr eaLnBrk="1" hangingPunct="1">
              <a:defRPr/>
            </a:pPr>
            <a:endParaRPr lang="en-GB" sz="1633"/>
          </a:p>
        </p:txBody>
      </p:sp>
      <p:sp>
        <p:nvSpPr>
          <p:cNvPr id="7" name="Rectangle 4"/>
          <p:cNvSpPr>
            <a:spLocks noChangeArrowheads="1"/>
          </p:cNvSpPr>
          <p:nvPr/>
        </p:nvSpPr>
        <p:spPr bwMode="auto">
          <a:xfrm>
            <a:off x="394447" y="152400"/>
            <a:ext cx="11187953" cy="584775"/>
          </a:xfrm>
          <a:prstGeom prst="rect">
            <a:avLst/>
          </a:prstGeom>
          <a:noFill/>
          <a:ln w="9525">
            <a:noFill/>
            <a:miter lim="800000"/>
            <a:headEnd/>
            <a:tailEnd/>
          </a:ln>
          <a:effectLst/>
        </p:spPr>
        <p:txBody>
          <a:bodyPr wrap="square">
            <a:spAutoFit/>
          </a:bodyPr>
          <a:lstStyle/>
          <a:p>
            <a:pPr algn="ctr" eaLnBrk="1" hangingPunct="1">
              <a:defRPr/>
            </a:pPr>
            <a:r>
              <a:rPr lang="en-US" sz="3200" b="1" baseline="30000" dirty="0" smtClean="0">
                <a:solidFill>
                  <a:srgbClr val="FFFF00"/>
                </a:solidFill>
                <a:latin typeface="+mn-lt"/>
                <a:ea typeface="Cambria" panose="02040503050406030204" pitchFamily="18" charset="0"/>
              </a:rPr>
              <a:t>99m</a:t>
            </a:r>
            <a:r>
              <a:rPr lang="en-US" sz="3200" b="1" dirty="0" smtClean="0">
                <a:solidFill>
                  <a:srgbClr val="FFFF00"/>
                </a:solidFill>
                <a:latin typeface="+mn-lt"/>
                <a:ea typeface="Cambria" panose="02040503050406030204" pitchFamily="18" charset="0"/>
              </a:rPr>
              <a:t>Tc-M</a:t>
            </a:r>
            <a:r>
              <a:rPr lang="sr-Latn-RS" sz="3200" b="1" dirty="0" smtClean="0">
                <a:solidFill>
                  <a:srgbClr val="FFFF00"/>
                </a:solidFill>
                <a:latin typeface="+mn-lt"/>
                <a:ea typeface="Cambria" panose="02040503050406030204" pitchFamily="18" charset="0"/>
              </a:rPr>
              <a:t>IBI (</a:t>
            </a:r>
            <a:r>
              <a:rPr lang="en-US" sz="3200" b="1" dirty="0" err="1" smtClean="0">
                <a:solidFill>
                  <a:srgbClr val="FFFF00"/>
                </a:solidFill>
                <a:latin typeface="+mn-lt"/>
                <a:ea typeface="Cambria" panose="02040503050406030204" pitchFamily="18" charset="0"/>
              </a:rPr>
              <a:t>methoxyisobutyl</a:t>
            </a:r>
            <a:r>
              <a:rPr lang="en-US" sz="3200" b="1" dirty="0" smtClean="0">
                <a:solidFill>
                  <a:srgbClr val="FFFF00"/>
                </a:solidFill>
                <a:latin typeface="+mn-lt"/>
                <a:ea typeface="Cambria" panose="02040503050406030204" pitchFamily="18" charset="0"/>
              </a:rPr>
              <a:t> </a:t>
            </a:r>
            <a:r>
              <a:rPr lang="en-US" sz="3200" b="1" dirty="0" err="1" smtClean="0">
                <a:solidFill>
                  <a:srgbClr val="FFFF00"/>
                </a:solidFill>
                <a:latin typeface="+mn-lt"/>
                <a:ea typeface="Cambria" panose="02040503050406030204" pitchFamily="18" charset="0"/>
              </a:rPr>
              <a:t>isonitrile</a:t>
            </a:r>
            <a:r>
              <a:rPr lang="sr-Latn-RS" sz="3200" b="1" dirty="0" smtClean="0">
                <a:solidFill>
                  <a:srgbClr val="FFFF00"/>
                </a:solidFill>
                <a:latin typeface="+mn-lt"/>
                <a:ea typeface="Cambria" panose="02040503050406030204" pitchFamily="18" charset="0"/>
              </a:rPr>
              <a:t>)</a:t>
            </a:r>
            <a:endParaRPr lang="en-US" sz="3200" b="1" dirty="0">
              <a:solidFill>
                <a:srgbClr val="FFFF00"/>
              </a:solidFill>
              <a:effectLst>
                <a:outerShdw blurRad="38100" dist="38100" dir="2700000" algn="tl">
                  <a:srgbClr val="000000"/>
                </a:outerShdw>
              </a:effectLst>
              <a:latin typeface="+mn-lt"/>
              <a:ea typeface="Cambria" panose="02040503050406030204" pitchFamily="18" charset="0"/>
            </a:endParaRPr>
          </a:p>
        </p:txBody>
      </p:sp>
      <p:sp>
        <p:nvSpPr>
          <p:cNvPr id="8" name="Rectangle 7"/>
          <p:cNvSpPr/>
          <p:nvPr/>
        </p:nvSpPr>
        <p:spPr>
          <a:xfrm>
            <a:off x="4114800" y="1447800"/>
            <a:ext cx="8077200" cy="4247317"/>
          </a:xfrm>
          <a:prstGeom prst="rect">
            <a:avLst/>
          </a:prstGeom>
        </p:spPr>
        <p:txBody>
          <a:bodyPr wrap="square">
            <a:spAutoFit/>
          </a:bodyPr>
          <a:lstStyle/>
          <a:p>
            <a:pPr marL="285750" indent="-285750">
              <a:buFont typeface="Arial" panose="020B0604020202020204" pitchFamily="34" charset="0"/>
              <a:buChar char="•"/>
            </a:pPr>
            <a:r>
              <a:rPr lang="en-US" dirty="0" smtClean="0"/>
              <a:t>is </a:t>
            </a:r>
            <a:r>
              <a:rPr lang="en-US" dirty="0"/>
              <a:t>a radiopharmaceutical used in nuclear medicine for myocardial perfusion </a:t>
            </a:r>
            <a:r>
              <a:rPr lang="en-US" dirty="0" smtClean="0"/>
              <a:t>imaging.</a:t>
            </a:r>
          </a:p>
          <a:p>
            <a:pPr marL="285750" indent="-285750">
              <a:buFont typeface="Arial" panose="020B0604020202020204" pitchFamily="34" charset="0"/>
              <a:buChar char="•"/>
            </a:pPr>
            <a:r>
              <a:rPr lang="en-US" dirty="0" err="1" smtClean="0"/>
              <a:t>99mTc-MIBI</a:t>
            </a:r>
            <a:r>
              <a:rPr lang="en-US" dirty="0" smtClean="0"/>
              <a:t> scan in different types of malignancy including breast and lung cancer, lymphoma and sarcoma.</a:t>
            </a:r>
          </a:p>
          <a:p>
            <a:pPr marL="285750" indent="-285750">
              <a:buFont typeface="Arial" panose="020B0604020202020204" pitchFamily="34" charset="0"/>
              <a:buChar char="•"/>
            </a:pPr>
            <a:r>
              <a:rPr lang="en-US" dirty="0" smtClean="0"/>
              <a:t> uptake </a:t>
            </a:r>
            <a:r>
              <a:rPr lang="en-US" dirty="0"/>
              <a:t>of </a:t>
            </a:r>
            <a:r>
              <a:rPr lang="en-US" dirty="0" err="1"/>
              <a:t>hexakis</a:t>
            </a:r>
            <a:r>
              <a:rPr lang="en-US" dirty="0"/>
              <a:t> </a:t>
            </a:r>
            <a:r>
              <a:rPr lang="en-US" dirty="0" smtClean="0"/>
              <a:t>technetium </a:t>
            </a:r>
            <a:r>
              <a:rPr lang="en-US" dirty="0"/>
              <a:t>complexes </a:t>
            </a:r>
            <a:r>
              <a:rPr lang="en-US" dirty="0" smtClean="0"/>
              <a:t>(</a:t>
            </a:r>
            <a:r>
              <a:rPr lang="en-US" dirty="0" err="1" smtClean="0"/>
              <a:t>MIBI</a:t>
            </a:r>
            <a:r>
              <a:rPr lang="en-US" dirty="0" smtClean="0"/>
              <a:t>) is </a:t>
            </a:r>
            <a:r>
              <a:rPr lang="en-US" dirty="0"/>
              <a:t>dependent on mitochondrial and plasma membrane potentials like other lipophilic </a:t>
            </a:r>
            <a:r>
              <a:rPr lang="en-US" dirty="0" smtClean="0"/>
              <a:t>cations.</a:t>
            </a:r>
          </a:p>
          <a:p>
            <a:pPr marL="285750" indent="-285750">
              <a:buFont typeface="Arial" panose="020B0604020202020204" pitchFamily="34" charset="0"/>
              <a:buChar char="•"/>
            </a:pPr>
            <a:r>
              <a:rPr lang="en-US" dirty="0" smtClean="0"/>
              <a:t>Recent </a:t>
            </a:r>
            <a:r>
              <a:rPr lang="en-US" dirty="0"/>
              <a:t>research on cell cellular physiology has further revealed an active transport of </a:t>
            </a:r>
            <a:r>
              <a:rPr lang="en-US" dirty="0" err="1"/>
              <a:t>99mTc-SestaMIBI</a:t>
            </a:r>
            <a:r>
              <a:rPr lang="en-US" dirty="0"/>
              <a:t> out of the </a:t>
            </a:r>
            <a:r>
              <a:rPr lang="en-US" dirty="0" err="1"/>
              <a:t>tumour</a:t>
            </a:r>
            <a:r>
              <a:rPr lang="en-US" dirty="0"/>
              <a:t> cells, against the potential gradient. The same mechanism is also responsible for resistance to a structurally and functionally different group of cytotoxic agents, such as </a:t>
            </a:r>
            <a:r>
              <a:rPr lang="en-US" dirty="0" err="1"/>
              <a:t>vinca</a:t>
            </a:r>
            <a:r>
              <a:rPr lang="en-US" dirty="0"/>
              <a:t> alkaloids, </a:t>
            </a:r>
            <a:r>
              <a:rPr lang="en-US" dirty="0" err="1"/>
              <a:t>epipodophyllotoxins</a:t>
            </a:r>
            <a:r>
              <a:rPr lang="en-US" dirty="0"/>
              <a:t>, </a:t>
            </a:r>
            <a:r>
              <a:rPr lang="en-US" dirty="0" err="1"/>
              <a:t>anthracyclins</a:t>
            </a:r>
            <a:r>
              <a:rPr lang="en-US" dirty="0"/>
              <a:t> and </a:t>
            </a:r>
            <a:r>
              <a:rPr lang="en-US" dirty="0" err="1"/>
              <a:t>actinomycin</a:t>
            </a:r>
            <a:r>
              <a:rPr lang="en-US" dirty="0"/>
              <a:t> D. </a:t>
            </a:r>
            <a:endParaRPr lang="en-US" dirty="0" smtClean="0"/>
          </a:p>
          <a:p>
            <a:pPr marL="285750" indent="-285750">
              <a:buFont typeface="Arial" panose="020B0604020202020204" pitchFamily="34" charset="0"/>
              <a:buChar char="•"/>
            </a:pPr>
            <a:r>
              <a:rPr lang="en-US" dirty="0" smtClean="0"/>
              <a:t>This </a:t>
            </a:r>
            <a:r>
              <a:rPr lang="en-US" dirty="0"/>
              <a:t>peculiar type of resistance is due to amplification of the mammalian </a:t>
            </a:r>
            <a:r>
              <a:rPr lang="en-US" dirty="0" err="1"/>
              <a:t>MDR1</a:t>
            </a:r>
            <a:r>
              <a:rPr lang="en-US" dirty="0"/>
              <a:t> gene, located on chromosome 7. For this reason the </a:t>
            </a:r>
            <a:r>
              <a:rPr lang="en-US" dirty="0" err="1"/>
              <a:t>99mTc</a:t>
            </a:r>
            <a:r>
              <a:rPr lang="en-US" dirty="0"/>
              <a:t>- </a:t>
            </a:r>
            <a:r>
              <a:rPr lang="en-US" dirty="0" err="1"/>
              <a:t>SestaMIBI</a:t>
            </a:r>
            <a:r>
              <a:rPr lang="en-US" dirty="0"/>
              <a:t> uptake in vivo could permit the prediction of the response to the chemotherapy</a:t>
            </a:r>
          </a:p>
        </p:txBody>
      </p:sp>
      <p:sp>
        <p:nvSpPr>
          <p:cNvPr id="9" name="Rectangle 8"/>
          <p:cNvSpPr/>
          <p:nvPr/>
        </p:nvSpPr>
        <p:spPr>
          <a:xfrm>
            <a:off x="1143000" y="1066800"/>
            <a:ext cx="1509772" cy="369332"/>
          </a:xfrm>
          <a:prstGeom prst="rect">
            <a:avLst/>
          </a:prstGeom>
        </p:spPr>
        <p:txBody>
          <a:bodyPr wrap="none">
            <a:spAutoFit/>
          </a:bodyPr>
          <a:lstStyle/>
          <a:p>
            <a:r>
              <a:rPr lang="sr-Latn-RS" b="1" dirty="0" smtClean="0">
                <a:ea typeface="Cambria" panose="02040503050406030204" pitchFamily="18" charset="0"/>
              </a:rPr>
              <a:t>CA mamme </a:t>
            </a:r>
            <a:endParaRPr lang="en-US" dirty="0"/>
          </a:p>
        </p:txBody>
      </p:sp>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9"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2400" y="2133600"/>
            <a:ext cx="5976938" cy="4497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700" name="TextBox 4"/>
          <p:cNvSpPr txBox="1">
            <a:spLocks noChangeArrowheads="1"/>
          </p:cNvSpPr>
          <p:nvPr/>
        </p:nvSpPr>
        <p:spPr bwMode="auto">
          <a:xfrm>
            <a:off x="76200" y="0"/>
            <a:ext cx="6172200" cy="20005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sr-Latn-RS" altLang="en-US" sz="2800" b="1" baseline="30000" dirty="0">
                <a:solidFill>
                  <a:srgbClr val="FFFF00"/>
                </a:solidFill>
              </a:rPr>
              <a:t>99m</a:t>
            </a:r>
            <a:r>
              <a:rPr lang="sr-Latn-RS" altLang="en-US" sz="2800" b="1" dirty="0">
                <a:solidFill>
                  <a:srgbClr val="FFFF00"/>
                </a:solidFill>
              </a:rPr>
              <a:t>Tc(V)-</a:t>
            </a:r>
            <a:r>
              <a:rPr lang="sr-Latn-RS" altLang="en-US" sz="2800" b="1" dirty="0" smtClean="0">
                <a:solidFill>
                  <a:srgbClr val="FFFF00"/>
                </a:solidFill>
              </a:rPr>
              <a:t>DMSA</a:t>
            </a:r>
          </a:p>
          <a:p>
            <a:pPr algn="ctr" eaLnBrk="1" hangingPunct="1"/>
            <a:r>
              <a:rPr lang="sr-Latn-CS" altLang="en-US" sz="2400" dirty="0" smtClean="0"/>
              <a:t>Pentavalent dimercaptosuccinic acid</a:t>
            </a:r>
          </a:p>
          <a:p>
            <a:pPr algn="ctr" eaLnBrk="1" hangingPunct="1"/>
            <a:r>
              <a:rPr lang="en-US" sz="2400" dirty="0" smtClean="0"/>
              <a:t>detection of primary and metastatic medullary thyroid cancer and various soft tissue tumors like lung, brain and prostate</a:t>
            </a:r>
            <a:endParaRPr lang="sr-Latn-CS" altLang="en-US" sz="2400" dirty="0"/>
          </a:p>
        </p:txBody>
      </p:sp>
      <p:sp>
        <p:nvSpPr>
          <p:cNvPr id="2" name="Rectangle 1"/>
          <p:cNvSpPr/>
          <p:nvPr/>
        </p:nvSpPr>
        <p:spPr>
          <a:xfrm>
            <a:off x="7121622" y="2834623"/>
            <a:ext cx="4876800" cy="2893100"/>
          </a:xfrm>
          <a:prstGeom prst="rect">
            <a:avLst/>
          </a:prstGeom>
        </p:spPr>
        <p:txBody>
          <a:bodyPr wrap="square">
            <a:spAutoFit/>
          </a:bodyPr>
          <a:lstStyle/>
          <a:p>
            <a:pPr>
              <a:lnSpc>
                <a:spcPct val="130000"/>
              </a:lnSpc>
            </a:pPr>
            <a:r>
              <a:rPr lang="sr-Latn-CS" sz="2000" b="1" baseline="30000" dirty="0"/>
              <a:t>99m</a:t>
            </a:r>
            <a:r>
              <a:rPr lang="sr-Latn-CS" sz="2000" b="1" dirty="0"/>
              <a:t>Tc(V)- DMSA  </a:t>
            </a:r>
            <a:r>
              <a:rPr lang="sr-Latn-CS" b="1" dirty="0">
                <a:solidFill>
                  <a:srgbClr val="FF0000"/>
                </a:solidFill>
              </a:rPr>
              <a:t>(</a:t>
            </a:r>
            <a:r>
              <a:rPr lang="en-US" b="1" dirty="0">
                <a:solidFill>
                  <a:srgbClr val="FF0000"/>
                </a:solidFill>
              </a:rPr>
              <a:t>50%</a:t>
            </a:r>
            <a:r>
              <a:rPr lang="sr-Latn-RS" b="1" dirty="0">
                <a:solidFill>
                  <a:srgbClr val="FF0000"/>
                </a:solidFill>
              </a:rPr>
              <a:t>-</a:t>
            </a:r>
            <a:r>
              <a:rPr lang="en-US" b="1" dirty="0">
                <a:solidFill>
                  <a:srgbClr val="FF0000"/>
                </a:solidFill>
              </a:rPr>
              <a:t>80%</a:t>
            </a:r>
            <a:r>
              <a:rPr lang="sr-Latn-RS" b="1" dirty="0">
                <a:solidFill>
                  <a:srgbClr val="FF0000"/>
                </a:solidFill>
              </a:rPr>
              <a:t>)</a:t>
            </a:r>
            <a:r>
              <a:rPr lang="en-US" b="1" dirty="0">
                <a:solidFill>
                  <a:srgbClr val="FF0000"/>
                </a:solidFill>
              </a:rPr>
              <a:t> </a:t>
            </a:r>
            <a:r>
              <a:rPr lang="en-US" sz="2000" b="1" dirty="0"/>
              <a:t>	</a:t>
            </a:r>
          </a:p>
          <a:p>
            <a:pPr>
              <a:lnSpc>
                <a:spcPct val="130000"/>
              </a:lnSpc>
            </a:pPr>
            <a:r>
              <a:rPr lang="sr-Latn-CS" sz="2000" b="1" baseline="30000" dirty="0"/>
              <a:t>111</a:t>
            </a:r>
            <a:r>
              <a:rPr lang="sr-Latn-CS" sz="2000" b="1" dirty="0"/>
              <a:t>In-pentetreotide (Octreoscan) 	</a:t>
            </a:r>
          </a:p>
          <a:p>
            <a:pPr>
              <a:lnSpc>
                <a:spcPct val="130000"/>
              </a:lnSpc>
            </a:pPr>
            <a:r>
              <a:rPr lang="sr-Latn-CS" sz="2000" b="1" baseline="30000" dirty="0"/>
              <a:t>99m</a:t>
            </a:r>
            <a:r>
              <a:rPr lang="sr-Latn-CS" sz="2000" b="1" dirty="0"/>
              <a:t>Tc-Depreotide (Neospect) 	</a:t>
            </a:r>
          </a:p>
          <a:p>
            <a:pPr>
              <a:lnSpc>
                <a:spcPct val="130000"/>
              </a:lnSpc>
            </a:pPr>
            <a:r>
              <a:rPr lang="sr-Latn-CS" sz="2000" b="1" baseline="30000" dirty="0"/>
              <a:t>99m</a:t>
            </a:r>
            <a:r>
              <a:rPr lang="sr-Latn-CS" sz="2000" b="1" dirty="0"/>
              <a:t>Tc-EDDA/HYNIC-TOC(Tektrotyd) 	</a:t>
            </a:r>
          </a:p>
          <a:p>
            <a:pPr>
              <a:lnSpc>
                <a:spcPct val="130000"/>
              </a:lnSpc>
            </a:pPr>
            <a:r>
              <a:rPr lang="sr-Latn-CS" sz="2000" b="1" baseline="30000" dirty="0"/>
              <a:t>18</a:t>
            </a:r>
            <a:r>
              <a:rPr lang="sr-Latn-CS" sz="2000" b="1" dirty="0"/>
              <a:t>F-DOPA</a:t>
            </a:r>
          </a:p>
          <a:p>
            <a:pPr>
              <a:lnSpc>
                <a:spcPct val="130000"/>
              </a:lnSpc>
            </a:pPr>
            <a:r>
              <a:rPr lang="sr-Latn-CS" sz="2000" b="1" dirty="0"/>
              <a:t> </a:t>
            </a:r>
            <a:r>
              <a:rPr lang="sr-Latn-CS" sz="2000" b="1" baseline="30000" dirty="0"/>
              <a:t>68</a:t>
            </a:r>
            <a:r>
              <a:rPr lang="sr-Latn-CS" sz="2000" b="1" dirty="0"/>
              <a:t>Ga-DOTATOC/TATE</a:t>
            </a:r>
            <a:endParaRPr lang="sr-Latn-RS" sz="2000" b="1" dirty="0"/>
          </a:p>
          <a:p>
            <a:pPr>
              <a:lnSpc>
                <a:spcPct val="130000"/>
              </a:lnSpc>
            </a:pPr>
            <a:r>
              <a:rPr lang="en-US" sz="2000" b="1" baseline="30000" dirty="0" err="1"/>
              <a:t>131</a:t>
            </a:r>
            <a:r>
              <a:rPr lang="en-US" sz="2000" b="1" dirty="0" err="1"/>
              <a:t>I</a:t>
            </a:r>
            <a:r>
              <a:rPr lang="en-US" sz="2000" b="1" dirty="0"/>
              <a:t> </a:t>
            </a:r>
            <a:r>
              <a:rPr lang="sr-Latn-RS" sz="2000" b="1" dirty="0"/>
              <a:t>-</a:t>
            </a:r>
            <a:r>
              <a:rPr lang="en-US" sz="2000" b="1" dirty="0" err="1"/>
              <a:t>MIBG</a:t>
            </a:r>
            <a:r>
              <a:rPr lang="en-US" sz="2000" b="1" dirty="0"/>
              <a:t> </a:t>
            </a:r>
            <a:endParaRPr lang="en-GB" sz="2000" b="1" dirty="0"/>
          </a:p>
        </p:txBody>
      </p:sp>
      <p:sp>
        <p:nvSpPr>
          <p:cNvPr id="6" name="Rectangle 5"/>
          <p:cNvSpPr/>
          <p:nvPr/>
        </p:nvSpPr>
        <p:spPr>
          <a:xfrm>
            <a:off x="6629399" y="304800"/>
            <a:ext cx="5562601" cy="2308324"/>
          </a:xfrm>
          <a:prstGeom prst="rect">
            <a:avLst/>
          </a:prstGeom>
        </p:spPr>
        <p:txBody>
          <a:bodyPr wrap="square">
            <a:spAutoFit/>
          </a:bodyPr>
          <a:lstStyle/>
          <a:p>
            <a:r>
              <a:rPr lang="sr-Latn-RS" sz="2400" b="1" dirty="0" smtClean="0"/>
              <a:t>Medullary Thyroid Cancer</a:t>
            </a:r>
          </a:p>
          <a:p>
            <a:r>
              <a:rPr lang="en-US" sz="2400" dirty="0" smtClean="0"/>
              <a:t>Thyroid cancers are classified as papillary,</a:t>
            </a:r>
            <a:r>
              <a:rPr lang="sr-Latn-RS" sz="2400" dirty="0" smtClean="0"/>
              <a:t> </a:t>
            </a:r>
            <a:r>
              <a:rPr lang="en-US" sz="2400" dirty="0" smtClean="0"/>
              <a:t>follicular (including </a:t>
            </a:r>
            <a:r>
              <a:rPr lang="en-US" sz="2400" dirty="0" err="1" smtClean="0"/>
              <a:t>Hürthle</a:t>
            </a:r>
            <a:r>
              <a:rPr lang="en-US" sz="2400" dirty="0" smtClean="0"/>
              <a:t> cell), </a:t>
            </a:r>
            <a:r>
              <a:rPr lang="en-US" sz="2400" dirty="0" err="1" smtClean="0"/>
              <a:t>medullary</a:t>
            </a:r>
            <a:r>
              <a:rPr lang="en-US" sz="2400" dirty="0" smtClean="0"/>
              <a:t>,</a:t>
            </a:r>
            <a:r>
              <a:rPr lang="sr-Latn-RS" sz="2400" dirty="0" smtClean="0"/>
              <a:t> </a:t>
            </a:r>
            <a:r>
              <a:rPr lang="en-US" sz="2400" dirty="0" smtClean="0"/>
              <a:t>and </a:t>
            </a:r>
            <a:r>
              <a:rPr lang="en-US" sz="2400" dirty="0" err="1" smtClean="0"/>
              <a:t>anaplastic</a:t>
            </a:r>
            <a:r>
              <a:rPr lang="en-US" sz="2400" dirty="0" smtClean="0"/>
              <a:t>. </a:t>
            </a:r>
          </a:p>
          <a:p>
            <a:r>
              <a:rPr lang="en-US" sz="2400" dirty="0" smtClean="0"/>
              <a:t>(MTC) constitutes about 3-10% of all thyroid</a:t>
            </a:r>
            <a:r>
              <a:rPr lang="sr-Latn-RS" sz="2400" dirty="0" smtClean="0"/>
              <a:t> </a:t>
            </a:r>
            <a:r>
              <a:rPr lang="en-US" sz="2400" dirty="0" smtClean="0"/>
              <a:t>cancers</a:t>
            </a:r>
            <a:endParaRPr lang="sr-Latn-CS" sz="2400" b="1" dirty="0"/>
          </a:p>
        </p:txBody>
      </p:sp>
      <p:sp>
        <p:nvSpPr>
          <p:cNvPr id="7" name="Rectangle 6"/>
          <p:cNvSpPr/>
          <p:nvPr/>
        </p:nvSpPr>
        <p:spPr>
          <a:xfrm>
            <a:off x="8534400" y="5257800"/>
            <a:ext cx="938077" cy="400110"/>
          </a:xfrm>
          <a:prstGeom prst="rect">
            <a:avLst/>
          </a:prstGeom>
        </p:spPr>
        <p:txBody>
          <a:bodyPr wrap="none">
            <a:spAutoFit/>
          </a:bodyPr>
          <a:lstStyle/>
          <a:p>
            <a:r>
              <a:rPr lang="sr-Latn-CS" sz="2000" b="1" dirty="0" smtClean="0">
                <a:solidFill>
                  <a:srgbClr val="FF0000"/>
                </a:solidFill>
              </a:rPr>
              <a:t>(30%) </a:t>
            </a:r>
            <a:endParaRPr lang="sr-Latn-CS" sz="2000" b="1" dirty="0">
              <a:solidFill>
                <a:srgbClr val="FF0000"/>
              </a:solidFill>
            </a:endParaRPr>
          </a:p>
        </p:txBody>
      </p:sp>
      <p:sp>
        <p:nvSpPr>
          <p:cNvPr id="8" name="Rectangle 7"/>
          <p:cNvSpPr/>
          <p:nvPr/>
        </p:nvSpPr>
        <p:spPr>
          <a:xfrm rot="16200000">
            <a:off x="10842935" y="3787466"/>
            <a:ext cx="1879041" cy="400110"/>
          </a:xfrm>
          <a:prstGeom prst="rect">
            <a:avLst/>
          </a:prstGeom>
        </p:spPr>
        <p:txBody>
          <a:bodyPr wrap="none">
            <a:spAutoFit/>
          </a:bodyPr>
          <a:lstStyle/>
          <a:p>
            <a:r>
              <a:rPr lang="sr-Latn-CS" sz="2000" b="1" dirty="0" smtClean="0">
                <a:solidFill>
                  <a:srgbClr val="FF0000"/>
                </a:solidFill>
              </a:rPr>
              <a:t>74% and 87% </a:t>
            </a:r>
            <a:endParaRPr lang="sr-Latn-CS" sz="2000" b="1" dirty="0">
              <a:solidFill>
                <a:srgbClr val="FF0000"/>
              </a:solidFill>
            </a:endParaRPr>
          </a:p>
        </p:txBody>
      </p:sp>
      <p:sp>
        <p:nvSpPr>
          <p:cNvPr id="9" name="Rectangle 8"/>
          <p:cNvSpPr/>
          <p:nvPr/>
        </p:nvSpPr>
        <p:spPr>
          <a:xfrm>
            <a:off x="9982200" y="4876800"/>
            <a:ext cx="768159" cy="400110"/>
          </a:xfrm>
          <a:prstGeom prst="rect">
            <a:avLst/>
          </a:prstGeom>
        </p:spPr>
        <p:txBody>
          <a:bodyPr wrap="none">
            <a:spAutoFit/>
          </a:bodyPr>
          <a:lstStyle/>
          <a:p>
            <a:r>
              <a:rPr lang="sr-Latn-CS" sz="2000" b="1" dirty="0" smtClean="0">
                <a:solidFill>
                  <a:srgbClr val="FF0000"/>
                </a:solidFill>
              </a:rPr>
              <a:t>72% </a:t>
            </a:r>
            <a:endParaRPr lang="sr-Latn-CS" sz="2000" b="1" dirty="0">
              <a:solidFill>
                <a:srgbClr val="FF0000"/>
              </a:solidFill>
            </a:endParaRP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589464" y="6296026"/>
            <a:ext cx="1108075" cy="307975"/>
          </a:xfrm>
          <a:prstGeom prst="rect">
            <a:avLst/>
          </a:prstGeom>
        </p:spPr>
        <p:txBody>
          <a:bodyPr wrap="none">
            <a:spAutoFit/>
          </a:bodyPr>
          <a:lstStyle/>
          <a:p>
            <a:pPr eaLnBrk="1" hangingPunct="1">
              <a:defRPr/>
            </a:pPr>
            <a:r>
              <a:rPr lang="sr-Latn-CS" sz="1400" b="1" cap="small">
                <a:solidFill>
                  <a:srgbClr val="FFFF00"/>
                </a:solidFill>
                <a:effectLst>
                  <a:outerShdw blurRad="38100" dist="38100" dir="2700000" algn="tl">
                    <a:srgbClr val="000000"/>
                  </a:outerShdw>
                </a:effectLst>
                <a:latin typeface="Tahoma" pitchFamily="34" charset="0"/>
              </a:rPr>
              <a:t>	</a:t>
            </a:r>
            <a:endParaRPr lang="en-US">
              <a:latin typeface="Arial" charset="0"/>
            </a:endParaRPr>
          </a:p>
        </p:txBody>
      </p:sp>
      <p:sp>
        <p:nvSpPr>
          <p:cNvPr id="4" name="Rectangle 3"/>
          <p:cNvSpPr/>
          <p:nvPr/>
        </p:nvSpPr>
        <p:spPr>
          <a:xfrm>
            <a:off x="1143000" y="280988"/>
            <a:ext cx="10058400" cy="2185214"/>
          </a:xfrm>
          <a:prstGeom prst="rect">
            <a:avLst/>
          </a:prstGeom>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eaLnBrk="1" hangingPunct="1">
              <a:spcBef>
                <a:spcPts val="100"/>
              </a:spcBef>
            </a:pPr>
            <a:r>
              <a:rPr lang="sr-Latn-RS" altLang="en-US" sz="3600" b="1" dirty="0" smtClean="0">
                <a:solidFill>
                  <a:srgbClr val="FFFF66"/>
                </a:solidFill>
                <a:cs typeface="Arial" panose="020B0604020202020204" pitchFamily="34" charset="0"/>
              </a:rPr>
              <a:t>TUMOR-SEEKING RF</a:t>
            </a:r>
          </a:p>
          <a:p>
            <a:pPr algn="ctr" eaLnBrk="1" hangingPunct="1"/>
            <a:endParaRPr lang="sr-Cyrl-RS" altLang="en-US" sz="2800" dirty="0">
              <a:latin typeface="+mn-lt"/>
              <a:ea typeface="Cambria" panose="02040503050406030204" pitchFamily="18" charset="0"/>
              <a:cs typeface="Cambria" panose="02040503050406030204" pitchFamily="18" charset="0"/>
            </a:endParaRPr>
          </a:p>
          <a:p>
            <a:pPr eaLnBrk="1" hangingPunct="1"/>
            <a:r>
              <a:rPr lang="sr-Latn-CS" altLang="en-US" sz="2400" dirty="0" smtClean="0">
                <a:latin typeface="+mn-lt"/>
                <a:ea typeface="Cambria" panose="02040503050406030204" pitchFamily="18" charset="0"/>
                <a:cs typeface="Cambria" panose="02040503050406030204" pitchFamily="18" charset="0"/>
              </a:rPr>
              <a:t>“</a:t>
            </a:r>
            <a:r>
              <a:rPr lang="sr-Latn-RS" altLang="en-US" sz="2400" dirty="0" smtClean="0">
                <a:latin typeface="+mn-lt"/>
                <a:ea typeface="Cambria" panose="02040503050406030204" pitchFamily="18" charset="0"/>
                <a:cs typeface="Cambria" panose="02040503050406030204" pitchFamily="18" charset="0"/>
              </a:rPr>
              <a:t>POSITIVE</a:t>
            </a:r>
            <a:r>
              <a:rPr lang="sr-Latn-CS" altLang="en-US" sz="2400" dirty="0" smtClean="0">
                <a:latin typeface="+mn-lt"/>
                <a:ea typeface="Cambria" panose="02040503050406030204" pitchFamily="18" charset="0"/>
                <a:cs typeface="Cambria" panose="02040503050406030204" pitchFamily="18" charset="0"/>
              </a:rPr>
              <a:t>” </a:t>
            </a:r>
            <a:r>
              <a:rPr lang="sr-Latn-RS" altLang="en-US" sz="2400" dirty="0" smtClean="0">
                <a:latin typeface="+mn-lt"/>
                <a:ea typeface="Cambria" panose="02040503050406030204" pitchFamily="18" charset="0"/>
                <a:cs typeface="Cambria" panose="02040503050406030204" pitchFamily="18" charset="0"/>
              </a:rPr>
              <a:t>UPTAKE </a:t>
            </a:r>
            <a:r>
              <a:rPr lang="sr-Cyrl-RS" altLang="en-US" sz="2400" dirty="0" smtClean="0">
                <a:latin typeface="+mn-lt"/>
                <a:ea typeface="Cambria" panose="02040503050406030204" pitchFamily="18" charset="0"/>
                <a:cs typeface="Cambria" panose="02040503050406030204" pitchFamily="18" charset="0"/>
              </a:rPr>
              <a:t>- </a:t>
            </a:r>
            <a:r>
              <a:rPr lang="en-US" sz="2400" dirty="0" smtClean="0"/>
              <a:t>MORE INTENSIVE ACCUMULATIONS OR "HOT" </a:t>
            </a:r>
            <a:r>
              <a:rPr lang="sr-Latn-RS" sz="2400" dirty="0" smtClean="0"/>
              <a:t>SPOTS </a:t>
            </a:r>
            <a:r>
              <a:rPr lang="en-US" sz="2400" dirty="0" smtClean="0"/>
              <a:t>WHERE THE TUMOR IS LOCATED IN THE </a:t>
            </a:r>
            <a:r>
              <a:rPr lang="sr-Latn-RS" sz="2400" dirty="0" smtClean="0"/>
              <a:t>BODY</a:t>
            </a:r>
            <a:endParaRPr lang="sr-Latn-CS" altLang="en-US" sz="2400" dirty="0">
              <a:latin typeface="+mn-lt"/>
              <a:ea typeface="Cambria" panose="02040503050406030204" pitchFamily="18" charset="0"/>
              <a:cs typeface="Cambria" panose="02040503050406030204" pitchFamily="18" charset="0"/>
            </a:endParaRPr>
          </a:p>
          <a:p>
            <a:pPr eaLnBrk="1" hangingPunct="1"/>
            <a:endParaRPr lang="sr-Cyrl-RS" altLang="en-US" sz="2400" dirty="0">
              <a:latin typeface="+mn-lt"/>
              <a:ea typeface="Cambria" panose="02040503050406030204" pitchFamily="18" charset="0"/>
              <a:cs typeface="Cambria" panose="02040503050406030204" pitchFamily="18" charset="0"/>
            </a:endParaRPr>
          </a:p>
        </p:txBody>
      </p:sp>
      <p:sp>
        <p:nvSpPr>
          <p:cNvPr id="5" name="Rectangle 4"/>
          <p:cNvSpPr/>
          <p:nvPr/>
        </p:nvSpPr>
        <p:spPr>
          <a:xfrm>
            <a:off x="1295400" y="2362200"/>
            <a:ext cx="7718780" cy="2246769"/>
          </a:xfrm>
          <a:prstGeom prst="rect">
            <a:avLst/>
          </a:prstGeom>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RS" altLang="en-US" sz="2800" dirty="0" smtClean="0">
                <a:latin typeface="+mn-lt"/>
                <a:ea typeface="Cambria" panose="02040503050406030204" pitchFamily="18" charset="0"/>
                <a:cs typeface="Cambria" panose="02040503050406030204" pitchFamily="18" charset="0"/>
              </a:rPr>
              <a:t>SPECIFIC TUMOR UPTAKE</a:t>
            </a:r>
          </a:p>
          <a:p>
            <a:pPr eaLnBrk="1" hangingPunct="1"/>
            <a:endParaRPr lang="sr-Latn-RS" altLang="en-US" sz="2800" dirty="0" smtClean="0">
              <a:latin typeface="+mn-lt"/>
              <a:ea typeface="Cambria" panose="02040503050406030204" pitchFamily="18" charset="0"/>
              <a:cs typeface="Cambria" panose="02040503050406030204" pitchFamily="18" charset="0"/>
            </a:endParaRPr>
          </a:p>
          <a:p>
            <a:r>
              <a:rPr lang="en-US" sz="2800" dirty="0" smtClean="0"/>
              <a:t>1. High density of some common receptors .</a:t>
            </a:r>
          </a:p>
          <a:p>
            <a:r>
              <a:rPr lang="en-US" sz="2800" dirty="0" smtClean="0"/>
              <a:t>2. Expression of several specific receptors.</a:t>
            </a:r>
          </a:p>
          <a:p>
            <a:r>
              <a:rPr lang="en-US" sz="2800" dirty="0" smtClean="0"/>
              <a:t>3. Expression of some specific tumor antigens.</a:t>
            </a:r>
            <a:endParaRPr lang="sr-Latn-CS" altLang="en-US" sz="2800" dirty="0">
              <a:latin typeface="+mn-lt"/>
              <a:ea typeface="Cambria" panose="02040503050406030204" pitchFamily="18" charset="0"/>
              <a:cs typeface="Cambria" panose="02040503050406030204" pitchFamily="18" charset="0"/>
            </a:endParaRPr>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915400" cy="857250"/>
          </a:xfrm>
        </p:spPr>
        <p:txBody>
          <a:bodyPr>
            <a:noAutofit/>
          </a:bodyPr>
          <a:lstStyle/>
          <a:p>
            <a:pPr algn="l" fontAlgn="auto">
              <a:spcAft>
                <a:spcPts val="0"/>
              </a:spcAft>
              <a:defRPr/>
            </a:pPr>
            <a:r>
              <a:rPr lang="en-US" sz="4000" b="1" dirty="0" err="1" smtClean="0">
                <a:solidFill>
                  <a:srgbClr val="FFFF00"/>
                </a:solidFill>
                <a:effectLst/>
              </a:rPr>
              <a:t>Somatostatin</a:t>
            </a:r>
            <a:r>
              <a:rPr lang="en-US" sz="4000" b="1" dirty="0" smtClean="0">
                <a:solidFill>
                  <a:srgbClr val="FFFF00"/>
                </a:solidFill>
                <a:effectLst/>
              </a:rPr>
              <a:t> Receptor Imaging</a:t>
            </a:r>
            <a:endParaRPr lang="en-US" sz="4000" b="1" dirty="0">
              <a:solidFill>
                <a:srgbClr val="FFFF00"/>
              </a:solidFill>
              <a:effectLst/>
            </a:endParaRPr>
          </a:p>
        </p:txBody>
      </p:sp>
      <p:pic>
        <p:nvPicPr>
          <p:cNvPr id="5122" name="Picture 2"/>
          <p:cNvPicPr>
            <a:picLocks noChangeAspect="1" noChangeArrowheads="1"/>
          </p:cNvPicPr>
          <p:nvPr/>
        </p:nvPicPr>
        <p:blipFill>
          <a:blip r:embed="rId3" cstate="print"/>
          <a:srcRect/>
          <a:stretch>
            <a:fillRect/>
          </a:stretch>
        </p:blipFill>
        <p:spPr bwMode="auto">
          <a:xfrm>
            <a:off x="0" y="912091"/>
            <a:ext cx="7848600" cy="5945909"/>
          </a:xfrm>
          <a:prstGeom prst="rect">
            <a:avLst/>
          </a:prstGeom>
          <a:noFill/>
          <a:ln w="9525">
            <a:noFill/>
            <a:miter lim="800000"/>
            <a:headEnd/>
            <a:tailEnd/>
          </a:ln>
        </p:spPr>
      </p:pic>
      <p:pic>
        <p:nvPicPr>
          <p:cNvPr id="5123" name="Picture 3"/>
          <p:cNvPicPr>
            <a:picLocks noChangeAspect="1" noChangeArrowheads="1"/>
          </p:cNvPicPr>
          <p:nvPr/>
        </p:nvPicPr>
        <p:blipFill>
          <a:blip r:embed="rId4" cstate="print"/>
          <a:srcRect t="12862" r="14634"/>
          <a:stretch>
            <a:fillRect/>
          </a:stretch>
        </p:blipFill>
        <p:spPr bwMode="auto">
          <a:xfrm>
            <a:off x="7620000" y="4038600"/>
            <a:ext cx="4572000" cy="2667000"/>
          </a:xfrm>
          <a:prstGeom prst="rect">
            <a:avLst/>
          </a:prstGeom>
          <a:noFill/>
          <a:ln w="9525">
            <a:noFill/>
            <a:miter lim="800000"/>
            <a:headEnd/>
            <a:tailEnd/>
          </a:ln>
        </p:spPr>
      </p:pic>
      <p:sp>
        <p:nvSpPr>
          <p:cNvPr id="9" name="Rectangle 8"/>
          <p:cNvSpPr/>
          <p:nvPr/>
        </p:nvSpPr>
        <p:spPr>
          <a:xfrm>
            <a:off x="8686800" y="3886200"/>
            <a:ext cx="2411238" cy="338554"/>
          </a:xfrm>
          <a:prstGeom prst="rect">
            <a:avLst/>
          </a:prstGeom>
        </p:spPr>
        <p:txBody>
          <a:bodyPr wrap="none">
            <a:spAutoFit/>
          </a:bodyPr>
          <a:lstStyle/>
          <a:p>
            <a:r>
              <a:rPr lang="en-US" sz="1600" b="1" i="1" dirty="0" smtClean="0"/>
              <a:t>in vitro receptor status</a:t>
            </a:r>
            <a:endParaRPr lang="en-US" sz="1600" dirty="0"/>
          </a:p>
        </p:txBody>
      </p:sp>
      <p:sp>
        <p:nvSpPr>
          <p:cNvPr id="10" name="Rectangle 9"/>
          <p:cNvSpPr/>
          <p:nvPr/>
        </p:nvSpPr>
        <p:spPr>
          <a:xfrm>
            <a:off x="6096000" y="6642556"/>
            <a:ext cx="6096000" cy="215444"/>
          </a:xfrm>
          <a:prstGeom prst="rect">
            <a:avLst/>
          </a:prstGeom>
        </p:spPr>
        <p:txBody>
          <a:bodyPr>
            <a:spAutoFit/>
          </a:bodyPr>
          <a:lstStyle/>
          <a:p>
            <a:pPr algn="r"/>
            <a:r>
              <a:rPr lang="en-US" sz="800" dirty="0" err="1" smtClean="0"/>
              <a:t>Reubi</a:t>
            </a:r>
            <a:r>
              <a:rPr lang="en-US" sz="800" dirty="0" smtClean="0"/>
              <a:t> et al. JNM 1999 adapted from </a:t>
            </a:r>
            <a:r>
              <a:rPr lang="en-US" sz="800" dirty="0" err="1" smtClean="0"/>
              <a:t>Curr</a:t>
            </a:r>
            <a:r>
              <a:rPr lang="en-US" sz="800" dirty="0" smtClean="0"/>
              <a:t> Med </a:t>
            </a:r>
            <a:r>
              <a:rPr lang="en-US" sz="800" dirty="0" err="1" smtClean="0"/>
              <a:t>Chem</a:t>
            </a:r>
            <a:r>
              <a:rPr lang="en-US" sz="800" dirty="0" smtClean="0"/>
              <a:t> 2000</a:t>
            </a:r>
            <a:endParaRPr lang="en-US" sz="800" dirty="0"/>
          </a:p>
        </p:txBody>
      </p:sp>
      <p:pic>
        <p:nvPicPr>
          <p:cNvPr id="11" name="Picture 2" descr="https://media.springernature.com/lw785/springer-static/image/chp%3A10.1007%2F978-3-319-46038-3_20/MediaObjects/339179_1_En_20_Fig1_HTML.gif"/>
          <p:cNvPicPr>
            <a:picLocks noChangeAspect="1" noChangeArrowheads="1"/>
          </p:cNvPicPr>
          <p:nvPr/>
        </p:nvPicPr>
        <p:blipFill>
          <a:blip r:embed="rId5" cstate="print"/>
          <a:srcRect t="5978"/>
          <a:stretch>
            <a:fillRect/>
          </a:stretch>
        </p:blipFill>
        <p:spPr bwMode="auto">
          <a:xfrm>
            <a:off x="7811059" y="0"/>
            <a:ext cx="4380941" cy="3900512"/>
          </a:xfrm>
          <a:prstGeom prst="rect">
            <a:avLst/>
          </a:prstGeom>
          <a:noFill/>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981200" y="914400"/>
            <a:ext cx="8077200" cy="5604568"/>
          </a:xfrm>
          <a:prstGeom prst="rect">
            <a:avLst/>
          </a:prstGeom>
        </p:spPr>
      </p:pic>
      <p:sp>
        <p:nvSpPr>
          <p:cNvPr id="5" name="Rectangle 4"/>
          <p:cNvSpPr/>
          <p:nvPr/>
        </p:nvSpPr>
        <p:spPr>
          <a:xfrm>
            <a:off x="952500" y="6474023"/>
            <a:ext cx="10287000" cy="307777"/>
          </a:xfrm>
          <a:prstGeom prst="rect">
            <a:avLst/>
          </a:prstGeom>
        </p:spPr>
        <p:txBody>
          <a:bodyPr wrap="square">
            <a:spAutoFit/>
          </a:bodyPr>
          <a:lstStyle/>
          <a:p>
            <a:r>
              <a:rPr lang="en-US" sz="1400" dirty="0"/>
              <a:t>2016 ENETS Consensus Guidelines for the Diagnosis and Treatment of Neuroendocrine Tumors</a:t>
            </a:r>
          </a:p>
        </p:txBody>
      </p:sp>
      <p:sp>
        <p:nvSpPr>
          <p:cNvPr id="6" name="Rectangle 2"/>
          <p:cNvSpPr txBox="1">
            <a:spLocks noChangeArrowheads="1"/>
          </p:cNvSpPr>
          <p:nvPr/>
        </p:nvSpPr>
        <p:spPr bwMode="auto">
          <a:xfrm>
            <a:off x="2209800" y="26893"/>
            <a:ext cx="7772400" cy="76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spcBef>
                <a:spcPct val="0"/>
              </a:spcBef>
              <a:spcAft>
                <a:spcPct val="0"/>
              </a:spcAft>
              <a:defRPr sz="3200" kern="1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Calibri" pitchFamily="34" charset="0"/>
              </a:defRPr>
            </a:lvl2pPr>
            <a:lvl3pPr algn="l" rtl="0" eaLnBrk="0" fontAlgn="base" hangingPunct="0">
              <a:spcBef>
                <a:spcPct val="0"/>
              </a:spcBef>
              <a:spcAft>
                <a:spcPct val="0"/>
              </a:spcAft>
              <a:defRPr sz="3200">
                <a:solidFill>
                  <a:schemeClr val="tx2"/>
                </a:solidFill>
                <a:latin typeface="Calibri" pitchFamily="34" charset="0"/>
              </a:defRPr>
            </a:lvl3pPr>
            <a:lvl4pPr algn="l" rtl="0" eaLnBrk="0" fontAlgn="base" hangingPunct="0">
              <a:spcBef>
                <a:spcPct val="0"/>
              </a:spcBef>
              <a:spcAft>
                <a:spcPct val="0"/>
              </a:spcAft>
              <a:defRPr sz="3200">
                <a:solidFill>
                  <a:schemeClr val="tx2"/>
                </a:solidFill>
                <a:latin typeface="Calibri" pitchFamily="34" charset="0"/>
              </a:defRPr>
            </a:lvl4pPr>
            <a:lvl5pPr algn="l" rtl="0" eaLnBrk="0" fontAlgn="base" hangingPunct="0">
              <a:spcBef>
                <a:spcPct val="0"/>
              </a:spcBef>
              <a:spcAft>
                <a:spcPct val="0"/>
              </a:spcAft>
              <a:defRPr sz="3200">
                <a:solidFill>
                  <a:schemeClr val="tx2"/>
                </a:solidFill>
                <a:latin typeface="Calibri" pitchFamily="34" charset="0"/>
              </a:defRPr>
            </a:lvl5pPr>
            <a:lvl6pPr marL="457200" algn="l" rtl="0" fontAlgn="base">
              <a:spcBef>
                <a:spcPct val="0"/>
              </a:spcBef>
              <a:spcAft>
                <a:spcPct val="0"/>
              </a:spcAft>
              <a:defRPr sz="3200">
                <a:solidFill>
                  <a:schemeClr val="tx2"/>
                </a:solidFill>
                <a:latin typeface="Calibri" pitchFamily="34" charset="0"/>
              </a:defRPr>
            </a:lvl6pPr>
            <a:lvl7pPr marL="914400" algn="l" rtl="0" fontAlgn="base">
              <a:spcBef>
                <a:spcPct val="0"/>
              </a:spcBef>
              <a:spcAft>
                <a:spcPct val="0"/>
              </a:spcAft>
              <a:defRPr sz="3200">
                <a:solidFill>
                  <a:schemeClr val="tx2"/>
                </a:solidFill>
                <a:latin typeface="Calibri" pitchFamily="34" charset="0"/>
              </a:defRPr>
            </a:lvl7pPr>
            <a:lvl8pPr marL="1371600" algn="l" rtl="0" fontAlgn="base">
              <a:spcBef>
                <a:spcPct val="0"/>
              </a:spcBef>
              <a:spcAft>
                <a:spcPct val="0"/>
              </a:spcAft>
              <a:defRPr sz="3200">
                <a:solidFill>
                  <a:schemeClr val="tx2"/>
                </a:solidFill>
                <a:latin typeface="Calibri" pitchFamily="34" charset="0"/>
              </a:defRPr>
            </a:lvl8pPr>
            <a:lvl9pPr marL="1828800" algn="l" rtl="0" fontAlgn="base">
              <a:spcBef>
                <a:spcPct val="0"/>
              </a:spcBef>
              <a:spcAft>
                <a:spcPct val="0"/>
              </a:spcAft>
              <a:defRPr sz="3200">
                <a:solidFill>
                  <a:schemeClr val="tx2"/>
                </a:solidFill>
                <a:latin typeface="Calibri" pitchFamily="34" charset="0"/>
              </a:defRPr>
            </a:lvl9pPr>
          </a:lstStyle>
          <a:p>
            <a:pPr algn="ctr"/>
            <a:r>
              <a:rPr lang="sr-Latn-RS" sz="3600" b="1" dirty="0" smtClean="0">
                <a:solidFill>
                  <a:srgbClr val="FFFF00"/>
                </a:solidFill>
              </a:rPr>
              <a:t>Dg management</a:t>
            </a:r>
            <a:endParaRPr lang="en-US" sz="3600" b="1" dirty="0" smtClean="0">
              <a:solidFill>
                <a:srgbClr val="FFFF00"/>
              </a:solidFill>
            </a:endParaRPr>
          </a:p>
        </p:txBody>
      </p:sp>
    </p:spTree>
    <p:extLst>
      <p:ext uri="{BB962C8B-B14F-4D97-AF65-F5344CB8AC3E}">
        <p14:creationId xmlns:p14="http://schemas.microsoft.com/office/powerpoint/2010/main" xmlns="" val="359556928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81200" y="133350"/>
            <a:ext cx="8229600" cy="744538"/>
          </a:xfrm>
        </p:spPr>
        <p:txBody>
          <a:bodyPr/>
          <a:lstStyle/>
          <a:p>
            <a:pPr>
              <a:defRPr/>
            </a:pPr>
            <a:r>
              <a:rPr lang="sr-Latn-RS" dirty="0" smtClean="0">
                <a:solidFill>
                  <a:srgbClr val="FFFF00"/>
                </a:solidFill>
              </a:rPr>
              <a:t>SSTR </a:t>
            </a:r>
            <a:r>
              <a:rPr lang="sr-Latn-RS" dirty="0" err="1" smtClean="0">
                <a:solidFill>
                  <a:srgbClr val="FFFF00"/>
                </a:solidFill>
              </a:rPr>
              <a:t>imaging</a:t>
            </a:r>
            <a:endParaRPr lang="en-US" dirty="0">
              <a:solidFill>
                <a:srgbClr val="FFFF00"/>
              </a:solidFill>
            </a:endParaRPr>
          </a:p>
        </p:txBody>
      </p:sp>
      <p:pic>
        <p:nvPicPr>
          <p:cNvPr id="33798"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22912" y="1214065"/>
            <a:ext cx="2902633" cy="54915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33800" name="Group 8"/>
          <p:cNvGrpSpPr>
            <a:grpSpLocks/>
          </p:cNvGrpSpPr>
          <p:nvPr/>
        </p:nvGrpSpPr>
        <p:grpSpPr bwMode="auto">
          <a:xfrm>
            <a:off x="6934200" y="1214065"/>
            <a:ext cx="5257800" cy="5491536"/>
            <a:chOff x="1524000" y="1676400"/>
            <a:chExt cx="4410075" cy="4003472"/>
          </a:xfrm>
        </p:grpSpPr>
        <p:pic>
          <p:nvPicPr>
            <p:cNvPr id="33801"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24000" y="1676400"/>
              <a:ext cx="4410075" cy="40034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802"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r="47655"/>
            <a:stretch>
              <a:fillRect/>
            </a:stretch>
          </p:blipFill>
          <p:spPr bwMode="auto">
            <a:xfrm>
              <a:off x="3581400" y="1676400"/>
              <a:ext cx="2345415" cy="3733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33797" name="Rectangle 6"/>
          <p:cNvSpPr>
            <a:spLocks noChangeArrowheads="1"/>
          </p:cNvSpPr>
          <p:nvPr/>
        </p:nvSpPr>
        <p:spPr bwMode="auto">
          <a:xfrm>
            <a:off x="4644759" y="6324376"/>
            <a:ext cx="1801519"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pl-PL" altLang="en-US" sz="2000" baseline="30000" dirty="0">
                <a:solidFill>
                  <a:schemeClr val="accent4">
                    <a:lumMod val="10000"/>
                  </a:schemeClr>
                </a:solidFill>
                <a:latin typeface="Calibri" panose="020F0502020204030204" pitchFamily="34" charset="0"/>
              </a:rPr>
              <a:t>99</a:t>
            </a:r>
            <a:r>
              <a:rPr lang="pl-PL" altLang="en-US" sz="2000" dirty="0">
                <a:solidFill>
                  <a:schemeClr val="accent4">
                    <a:lumMod val="10000"/>
                  </a:schemeClr>
                </a:solidFill>
                <a:latin typeface="Calibri" panose="020F0502020204030204" pitchFamily="34" charset="0"/>
              </a:rPr>
              <a:t>Tc-HYNIC-TOC</a:t>
            </a:r>
            <a:endParaRPr lang="en-US" altLang="en-US" sz="2000" dirty="0">
              <a:solidFill>
                <a:schemeClr val="accent4">
                  <a:lumMod val="10000"/>
                </a:schemeClr>
              </a:solidFill>
            </a:endParaRPr>
          </a:p>
        </p:txBody>
      </p:sp>
      <p:pic>
        <p:nvPicPr>
          <p:cNvPr id="11"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b="38182"/>
          <a:stretch>
            <a:fillRect/>
          </a:stretch>
        </p:blipFill>
        <p:spPr bwMode="auto">
          <a:xfrm>
            <a:off x="0" y="1240959"/>
            <a:ext cx="3968115" cy="14260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rcRect b="24477"/>
          <a:stretch>
            <a:fillRect/>
          </a:stretch>
        </p:blipFill>
        <p:spPr bwMode="auto">
          <a:xfrm>
            <a:off x="-1641" y="2819400"/>
            <a:ext cx="4040241" cy="20241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Rectangle 3"/>
          <p:cNvSpPr txBox="1">
            <a:spLocks noChangeArrowheads="1"/>
          </p:cNvSpPr>
          <p:nvPr/>
        </p:nvSpPr>
        <p:spPr bwMode="auto">
          <a:xfrm>
            <a:off x="0" y="4953001"/>
            <a:ext cx="3968115" cy="1752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sr-Latn-CS" altLang="en-US" sz="2400" b="1" baseline="30000" dirty="0" smtClean="0">
                <a:latin typeface="Calibri" panose="020F0502020204030204" pitchFamily="34" charset="0"/>
              </a:rPr>
              <a:t>111</a:t>
            </a:r>
            <a:r>
              <a:rPr lang="sr-Latn-CS" altLang="en-US" sz="2400" b="1" dirty="0" smtClean="0">
                <a:latin typeface="Calibri" panose="020F0502020204030204" pitchFamily="34" charset="0"/>
              </a:rPr>
              <a:t>In-DTPA-octreotide </a:t>
            </a:r>
            <a:r>
              <a:rPr lang="sr-Latn-CS" altLang="en-US" sz="2400" b="1" dirty="0">
                <a:latin typeface="Calibri" panose="020F0502020204030204" pitchFamily="34" charset="0"/>
              </a:rPr>
              <a:t>(</a:t>
            </a:r>
            <a:r>
              <a:rPr lang="sr-Latn-CS" altLang="en-US" sz="2400" b="1" dirty="0" err="1">
                <a:latin typeface="Calibri" panose="020F0502020204030204" pitchFamily="34" charset="0"/>
              </a:rPr>
              <a:t>Octreoscan</a:t>
            </a:r>
            <a:r>
              <a:rPr lang="sr-Latn-CS" altLang="en-US" sz="2400" b="1" baseline="30000" dirty="0">
                <a:latin typeface="Calibri" panose="020F0502020204030204" pitchFamily="34" charset="0"/>
                <a:sym typeface="Symbol" panose="05050102010706020507" pitchFamily="18" charset="2"/>
              </a:rPr>
              <a:t></a:t>
            </a:r>
            <a:r>
              <a:rPr lang="sr-Latn-CS" altLang="en-US" sz="2400" b="1" dirty="0">
                <a:latin typeface="Calibri" panose="020F0502020204030204" pitchFamily="34" charset="0"/>
                <a:sym typeface="Symbol" panose="05050102010706020507" pitchFamily="18" charset="2"/>
              </a:rPr>
              <a:t>)</a:t>
            </a:r>
            <a:endParaRPr lang="sr-Latn-CS" altLang="en-US" sz="2400" b="1" dirty="0">
              <a:latin typeface="Calibri" panose="020F0502020204030204" pitchFamily="34" charset="0"/>
            </a:endParaRPr>
          </a:p>
          <a:p>
            <a:pPr eaLnBrk="1" hangingPunct="1"/>
            <a:r>
              <a:rPr lang="sr-Latn-CS" altLang="en-US" sz="2400" b="1" baseline="30000" dirty="0" smtClean="0">
                <a:latin typeface="Calibri" panose="020F0502020204030204" pitchFamily="34" charset="0"/>
              </a:rPr>
              <a:t>99m</a:t>
            </a:r>
            <a:r>
              <a:rPr lang="sr-Latn-CS" altLang="en-US" sz="2400" b="1" dirty="0" smtClean="0">
                <a:latin typeface="Calibri" panose="020F0502020204030204" pitchFamily="34" charset="0"/>
              </a:rPr>
              <a:t>Tc-HYNIC-TOC  </a:t>
            </a:r>
            <a:r>
              <a:rPr lang="sr-Latn-CS" altLang="en-US" sz="2400" b="1" dirty="0">
                <a:latin typeface="Calibri" panose="020F0502020204030204" pitchFamily="34" charset="0"/>
              </a:rPr>
              <a:t>(</a:t>
            </a:r>
            <a:r>
              <a:rPr lang="sr-Latn-CS" altLang="en-US" sz="2400" b="1" dirty="0" err="1">
                <a:latin typeface="Calibri" panose="020F0502020204030204" pitchFamily="34" charset="0"/>
              </a:rPr>
              <a:t>Tektrotyd</a:t>
            </a:r>
            <a:r>
              <a:rPr lang="sr-Latn-CS" altLang="en-US" sz="2400" b="1" baseline="30000" dirty="0">
                <a:latin typeface="Calibri" panose="020F0502020204030204" pitchFamily="34" charset="0"/>
                <a:sym typeface="Symbol" panose="05050102010706020507" pitchFamily="18" charset="2"/>
              </a:rPr>
              <a:t></a:t>
            </a:r>
            <a:r>
              <a:rPr lang="sr-Latn-CS" altLang="en-US" sz="2400" b="1" dirty="0" smtClean="0">
                <a:latin typeface="Calibri" panose="020F0502020204030204" pitchFamily="34" charset="0"/>
                <a:sym typeface="Symbol" panose="05050102010706020507" pitchFamily="18" charset="2"/>
              </a:rPr>
              <a:t>)</a:t>
            </a:r>
            <a:endParaRPr lang="sr-Latn-CS" altLang="en-US" sz="2400" b="1" dirty="0">
              <a:latin typeface="Calibri" panose="020F0502020204030204" pitchFamily="34" charset="0"/>
            </a:endParaRPr>
          </a:p>
        </p:txBody>
      </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FIGURE 4."/>
          <p:cNvPicPr>
            <a:picLocks noChangeAspect="1" noChangeArrowheads="1"/>
          </p:cNvPicPr>
          <p:nvPr/>
        </p:nvPicPr>
        <p:blipFill>
          <a:blip r:embed="rId2" cstate="print"/>
          <a:srcRect/>
          <a:stretch>
            <a:fillRect/>
          </a:stretch>
        </p:blipFill>
        <p:spPr bwMode="auto">
          <a:xfrm>
            <a:off x="6248400" y="1102430"/>
            <a:ext cx="5791200" cy="5725392"/>
          </a:xfrm>
          <a:prstGeom prst="rect">
            <a:avLst/>
          </a:prstGeom>
          <a:noFill/>
        </p:spPr>
      </p:pic>
      <p:sp>
        <p:nvSpPr>
          <p:cNvPr id="5" name="Rectangle 4"/>
          <p:cNvSpPr/>
          <p:nvPr/>
        </p:nvSpPr>
        <p:spPr>
          <a:xfrm>
            <a:off x="152400" y="1981200"/>
            <a:ext cx="6096000" cy="1938992"/>
          </a:xfrm>
          <a:prstGeom prst="rect">
            <a:avLst/>
          </a:prstGeom>
        </p:spPr>
        <p:txBody>
          <a:bodyPr>
            <a:spAutoFit/>
          </a:bodyPr>
          <a:lstStyle/>
          <a:p>
            <a:r>
              <a:rPr lang="sr-Latn-RS" sz="2000" dirty="0" smtClean="0"/>
              <a:t>NET </a:t>
            </a:r>
            <a:r>
              <a:rPr lang="en-US" sz="2000" dirty="0" smtClean="0"/>
              <a:t>grade 1 (Ki-67 &lt; 2%) NEN from small-bowel primary. (A) </a:t>
            </a:r>
            <a:r>
              <a:rPr lang="en-US" sz="2000" baseline="30000" dirty="0" smtClean="0"/>
              <a:t>68</a:t>
            </a:r>
            <a:r>
              <a:rPr lang="en-US" sz="2000" dirty="0" smtClean="0"/>
              <a:t>Ga-DOTATATE PET shows prominent uptake in primary tumor, </a:t>
            </a:r>
            <a:r>
              <a:rPr lang="en-US" sz="2000" dirty="0" err="1" smtClean="0"/>
              <a:t>lymphadenopathy</a:t>
            </a:r>
            <a:r>
              <a:rPr lang="en-US" sz="2000" dirty="0" smtClean="0"/>
              <a:t>, and liver metastases. (B) </a:t>
            </a:r>
            <a:r>
              <a:rPr lang="en-US" sz="2000" baseline="30000" dirty="0" smtClean="0"/>
              <a:t>18</a:t>
            </a:r>
            <a:r>
              <a:rPr lang="en-US" sz="2000" dirty="0" smtClean="0"/>
              <a:t>F-FDG PET shows no abnormal uptake (arrow points out incidentally noted fractured rib).</a:t>
            </a:r>
            <a:endParaRPr lang="en-US" sz="2000" dirty="0"/>
          </a:p>
        </p:txBody>
      </p:sp>
      <p:sp>
        <p:nvSpPr>
          <p:cNvPr id="6" name="Rectangle 5"/>
          <p:cNvSpPr/>
          <p:nvPr/>
        </p:nvSpPr>
        <p:spPr>
          <a:xfrm>
            <a:off x="0" y="6257836"/>
            <a:ext cx="6477000" cy="430887"/>
          </a:xfrm>
          <a:prstGeom prst="rect">
            <a:avLst/>
          </a:prstGeom>
        </p:spPr>
        <p:txBody>
          <a:bodyPr wrap="square">
            <a:spAutoFit/>
          </a:bodyPr>
          <a:lstStyle/>
          <a:p>
            <a:r>
              <a:rPr lang="en-US" sz="1100" dirty="0" smtClean="0"/>
              <a:t>Sonya Park,</a:t>
            </a:r>
            <a:r>
              <a:rPr lang="sr-Latn-RS" sz="1100" dirty="0" smtClean="0"/>
              <a:t> </a:t>
            </a:r>
            <a:r>
              <a:rPr lang="en-US" sz="1100" b="1" dirty="0" err="1" smtClean="0"/>
              <a:t>Somatostatin</a:t>
            </a:r>
            <a:r>
              <a:rPr lang="en-US" sz="1100" b="1" dirty="0" smtClean="0"/>
              <a:t> Receptor Imaging and </a:t>
            </a:r>
            <a:r>
              <a:rPr lang="en-US" sz="1100" b="1" dirty="0" err="1" smtClean="0"/>
              <a:t>Theranostics</a:t>
            </a:r>
            <a:r>
              <a:rPr lang="en-US" sz="1100" b="1" dirty="0" smtClean="0"/>
              <a:t>: Current Practice and Future Prospects</a:t>
            </a:r>
          </a:p>
        </p:txBody>
      </p:sp>
      <p:sp>
        <p:nvSpPr>
          <p:cNvPr id="7" name="Title 2"/>
          <p:cNvSpPr txBox="1">
            <a:spLocks/>
          </p:cNvSpPr>
          <p:nvPr/>
        </p:nvSpPr>
        <p:spPr bwMode="auto">
          <a:xfrm>
            <a:off x="1981200" y="133350"/>
            <a:ext cx="8229600" cy="7445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sr-Latn-RS" sz="4400" b="0" i="0" u="none" strike="noStrike" kern="0" cap="none" spc="0" normalizeH="0" baseline="0" noProof="0" dirty="0" smtClean="0">
                <a:ln>
                  <a:noFill/>
                </a:ln>
                <a:solidFill>
                  <a:srgbClr val="FFFF00"/>
                </a:solidFill>
                <a:effectLst>
                  <a:outerShdw blurRad="38100" dist="38100" dir="2700000" algn="tl">
                    <a:srgbClr val="000000"/>
                  </a:outerShdw>
                </a:effectLst>
                <a:uLnTx/>
                <a:uFillTx/>
                <a:latin typeface="+mj-lt"/>
                <a:ea typeface="+mj-ea"/>
                <a:cs typeface="+mj-cs"/>
              </a:rPr>
              <a:t>SSTR imaging</a:t>
            </a:r>
            <a:endParaRPr kumimoji="0" lang="en-US" sz="4400" b="0" i="0" u="none" strike="noStrike" kern="0" cap="none" spc="0" normalizeH="0" baseline="0" noProof="0" dirty="0">
              <a:ln>
                <a:noFill/>
              </a:ln>
              <a:solidFill>
                <a:srgbClr val="FFFF00"/>
              </a:solidFill>
              <a:effectLst>
                <a:outerShdw blurRad="38100" dist="38100" dir="2700000" algn="tl">
                  <a:srgbClr val="000000"/>
                </a:outerShdw>
              </a:effectLst>
              <a:uLnTx/>
              <a:uFillTx/>
              <a:latin typeface="+mj-lt"/>
              <a:ea typeface="+mj-ea"/>
              <a:cs typeface="+mj-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3600" b="1" dirty="0" smtClean="0">
                <a:solidFill>
                  <a:srgbClr val="FFFF00"/>
                </a:solidFill>
                <a:effectLst/>
              </a:rPr>
              <a:t>SSTR </a:t>
            </a:r>
            <a:r>
              <a:rPr lang="en-US" sz="3600" b="1" dirty="0" smtClean="0">
                <a:solidFill>
                  <a:srgbClr val="FFFF00"/>
                </a:solidFill>
                <a:effectLst/>
              </a:rPr>
              <a:t>Staging</a:t>
            </a:r>
            <a:r>
              <a:rPr lang="en-US" sz="2800" dirty="0" smtClean="0">
                <a:effectLst/>
              </a:rPr>
              <a:t/>
            </a:r>
            <a:br>
              <a:rPr lang="en-US" sz="2800" dirty="0" smtClean="0">
                <a:effectLst/>
              </a:rPr>
            </a:br>
            <a:r>
              <a:rPr lang="en-US" sz="2800" dirty="0" smtClean="0">
                <a:effectLst/>
              </a:rPr>
              <a:t>e.g. before PRRT, evaluation of receptor status,</a:t>
            </a:r>
            <a:r>
              <a:rPr lang="sr-Latn-RS" sz="2800" dirty="0" smtClean="0">
                <a:effectLst/>
              </a:rPr>
              <a:t> </a:t>
            </a:r>
            <a:r>
              <a:rPr lang="en-US" sz="2800" dirty="0" smtClean="0">
                <a:effectLst/>
              </a:rPr>
              <a:t>detection of unknown primary tumors</a:t>
            </a:r>
            <a:r>
              <a:rPr lang="sr-Latn-RS" sz="2800" dirty="0" smtClean="0">
                <a:effectLst/>
              </a:rPr>
              <a:t> </a:t>
            </a:r>
            <a:r>
              <a:rPr lang="en-US" sz="2800" dirty="0" smtClean="0">
                <a:effectLst/>
              </a:rPr>
              <a:t>(CUP syndrome)</a:t>
            </a:r>
            <a:endParaRPr lang="en-US" sz="2800" dirty="0">
              <a:effectLst/>
            </a:endParaRPr>
          </a:p>
        </p:txBody>
      </p:sp>
      <p:pic>
        <p:nvPicPr>
          <p:cNvPr id="6146" name="Picture 2"/>
          <p:cNvPicPr>
            <a:picLocks noChangeAspect="1" noChangeArrowheads="1"/>
          </p:cNvPicPr>
          <p:nvPr/>
        </p:nvPicPr>
        <p:blipFill>
          <a:blip r:embed="rId2" cstate="print"/>
          <a:srcRect b="42208"/>
          <a:stretch>
            <a:fillRect/>
          </a:stretch>
        </p:blipFill>
        <p:spPr bwMode="auto">
          <a:xfrm>
            <a:off x="0" y="2057400"/>
            <a:ext cx="6352549" cy="4321153"/>
          </a:xfrm>
          <a:prstGeom prst="rect">
            <a:avLst/>
          </a:prstGeom>
          <a:noFill/>
          <a:ln w="9525">
            <a:noFill/>
            <a:miter lim="800000"/>
            <a:headEnd/>
            <a:tailEnd/>
          </a:ln>
          <a:effectLst/>
        </p:spPr>
      </p:pic>
      <p:pic>
        <p:nvPicPr>
          <p:cNvPr id="5" name="Picture 2"/>
          <p:cNvPicPr>
            <a:picLocks noChangeAspect="1" noChangeArrowheads="1"/>
          </p:cNvPicPr>
          <p:nvPr/>
        </p:nvPicPr>
        <p:blipFill>
          <a:blip r:embed="rId2" cstate="print"/>
          <a:srcRect t="57792"/>
          <a:stretch>
            <a:fillRect/>
          </a:stretch>
        </p:blipFill>
        <p:spPr bwMode="auto">
          <a:xfrm>
            <a:off x="6316718" y="2872431"/>
            <a:ext cx="5875282" cy="2918770"/>
          </a:xfrm>
          <a:prstGeom prst="rect">
            <a:avLst/>
          </a:prstGeom>
          <a:noFill/>
          <a:ln w="9525">
            <a:noFill/>
            <a:miter lim="800000"/>
            <a:headEnd/>
            <a:tailEnd/>
          </a:ln>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solidFill>
                  <a:srgbClr val="FFFF00"/>
                </a:solidFill>
                <a:effectLst/>
              </a:rPr>
              <a:t>Re-staging, Follow-up</a:t>
            </a:r>
            <a:r>
              <a:rPr lang="en-US" b="1" dirty="0" smtClean="0"/>
              <a:t/>
            </a:r>
            <a:br>
              <a:rPr lang="en-US" b="1" dirty="0" smtClean="0"/>
            </a:br>
            <a:r>
              <a:rPr lang="en-US" sz="2800" dirty="0" smtClean="0">
                <a:effectLst/>
              </a:rPr>
              <a:t>e.g. in patients with rising tumor markers</a:t>
            </a:r>
            <a:r>
              <a:rPr lang="sr-Latn-RS" sz="2800" dirty="0" smtClean="0">
                <a:effectLst/>
              </a:rPr>
              <a:t> </a:t>
            </a:r>
            <a:r>
              <a:rPr lang="en-US" sz="2800" dirty="0" smtClean="0">
                <a:effectLst/>
              </a:rPr>
              <a:t>(</a:t>
            </a:r>
            <a:r>
              <a:rPr lang="en-US" sz="2800" dirty="0" err="1" smtClean="0">
                <a:effectLst/>
              </a:rPr>
              <a:t>chromogranin</a:t>
            </a:r>
            <a:r>
              <a:rPr lang="en-US" sz="2800" dirty="0" smtClean="0">
                <a:effectLst/>
              </a:rPr>
              <a:t>, serotonin, </a:t>
            </a:r>
            <a:r>
              <a:rPr lang="en-US" sz="2800" dirty="0" err="1" smtClean="0">
                <a:effectLst/>
              </a:rPr>
              <a:t>calcitonin</a:t>
            </a:r>
            <a:r>
              <a:rPr lang="en-US" sz="2800" dirty="0" smtClean="0">
                <a:effectLst/>
              </a:rPr>
              <a:t>, glucagon)</a:t>
            </a:r>
            <a:r>
              <a:rPr lang="sr-Latn-RS" sz="2800" dirty="0" smtClean="0">
                <a:effectLst/>
              </a:rPr>
              <a:t> </a:t>
            </a:r>
            <a:r>
              <a:rPr lang="en-US" sz="2800" dirty="0" smtClean="0">
                <a:effectLst/>
              </a:rPr>
              <a:t>for detection of recurrence</a:t>
            </a:r>
            <a:endParaRPr lang="en-US" dirty="0">
              <a:effectLst/>
            </a:endParaRPr>
          </a:p>
        </p:txBody>
      </p:sp>
      <p:pic>
        <p:nvPicPr>
          <p:cNvPr id="7170" name="Picture 2"/>
          <p:cNvPicPr>
            <a:picLocks noChangeAspect="1" noChangeArrowheads="1"/>
          </p:cNvPicPr>
          <p:nvPr/>
        </p:nvPicPr>
        <p:blipFill>
          <a:blip r:embed="rId2" cstate="print"/>
          <a:srcRect/>
          <a:stretch>
            <a:fillRect/>
          </a:stretch>
        </p:blipFill>
        <p:spPr bwMode="auto">
          <a:xfrm>
            <a:off x="1828800" y="1600200"/>
            <a:ext cx="8224838" cy="5062382"/>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589464" y="6296026"/>
            <a:ext cx="1108075" cy="307975"/>
          </a:xfrm>
          <a:prstGeom prst="rect">
            <a:avLst/>
          </a:prstGeom>
        </p:spPr>
        <p:txBody>
          <a:bodyPr wrap="none">
            <a:spAutoFit/>
          </a:bodyPr>
          <a:lstStyle/>
          <a:p>
            <a:pPr eaLnBrk="1" hangingPunct="1">
              <a:defRPr/>
            </a:pPr>
            <a:r>
              <a:rPr lang="sr-Latn-CS" sz="1400" b="1" cap="small">
                <a:solidFill>
                  <a:srgbClr val="FFFF00"/>
                </a:solidFill>
                <a:effectLst>
                  <a:outerShdw blurRad="38100" dist="38100" dir="2700000" algn="tl">
                    <a:srgbClr val="000000"/>
                  </a:outerShdw>
                </a:effectLst>
                <a:latin typeface="Tahoma" pitchFamily="34" charset="0"/>
              </a:rPr>
              <a:t>	</a:t>
            </a:r>
            <a:endParaRPr lang="en-US">
              <a:latin typeface="Arial" charset="0"/>
            </a:endParaRPr>
          </a:p>
        </p:txBody>
      </p:sp>
      <p:pic>
        <p:nvPicPr>
          <p:cNvPr id="35843"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964" y="1605877"/>
            <a:ext cx="3483811" cy="52257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84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76847" y="1587982"/>
            <a:ext cx="3489766" cy="52346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5846" name="Rectangle 5"/>
          <p:cNvSpPr>
            <a:spLocks noChangeArrowheads="1"/>
          </p:cNvSpPr>
          <p:nvPr/>
        </p:nvSpPr>
        <p:spPr bwMode="auto">
          <a:xfrm>
            <a:off x="7097162" y="2071937"/>
            <a:ext cx="5105400" cy="40934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2000" dirty="0" smtClean="0"/>
              <a:t>Structurally similar </a:t>
            </a:r>
            <a:r>
              <a:rPr lang="en-US" sz="2000" dirty="0"/>
              <a:t>to </a:t>
            </a:r>
            <a:r>
              <a:rPr lang="en-US" sz="2000" dirty="0" smtClean="0"/>
              <a:t>norepinephrine</a:t>
            </a:r>
            <a:r>
              <a:rPr lang="en-US" sz="2000" dirty="0"/>
              <a:t>, that concentrates within secretory</a:t>
            </a:r>
          </a:p>
          <a:p>
            <a:pPr eaLnBrk="1" hangingPunct="1"/>
            <a:r>
              <a:rPr lang="en-US" sz="2000" dirty="0"/>
              <a:t>granules of catecholamine-producing cells</a:t>
            </a:r>
            <a:r>
              <a:rPr lang="en-US" sz="2000" dirty="0" smtClean="0"/>
              <a:t>. Localizes in adrenergic tissues: </a:t>
            </a:r>
            <a:r>
              <a:rPr lang="en-US" sz="2000" dirty="0" err="1" smtClean="0"/>
              <a:t>catecholamines</a:t>
            </a:r>
            <a:r>
              <a:rPr lang="en-US" sz="2000" dirty="0" smtClean="0"/>
              <a:t> producing tumors and their metastases.</a:t>
            </a:r>
          </a:p>
          <a:p>
            <a:r>
              <a:rPr lang="en-US" sz="2000" b="1" dirty="0" smtClean="0"/>
              <a:t>Indications:</a:t>
            </a:r>
          </a:p>
          <a:p>
            <a:pPr marL="457200" indent="-457200">
              <a:buFont typeface="Wingdings" pitchFamily="2" charset="2"/>
              <a:buChar char="v"/>
            </a:pPr>
            <a:r>
              <a:rPr lang="en-US" sz="2000" dirty="0" err="1" smtClean="0"/>
              <a:t>Pheochromocytoma</a:t>
            </a:r>
            <a:r>
              <a:rPr lang="en-US" sz="2000" dirty="0" smtClean="0"/>
              <a:t>. </a:t>
            </a:r>
            <a:endParaRPr lang="sr-Latn-RS" sz="2000" dirty="0" smtClean="0"/>
          </a:p>
          <a:p>
            <a:pPr marL="457200" indent="-457200">
              <a:buFont typeface="Wingdings" pitchFamily="2" charset="2"/>
              <a:buChar char="v"/>
            </a:pPr>
            <a:r>
              <a:rPr lang="en-US" sz="2000" dirty="0" err="1" smtClean="0"/>
              <a:t>Paraganglioma</a:t>
            </a:r>
            <a:r>
              <a:rPr lang="en-US" sz="2000" dirty="0" smtClean="0"/>
              <a:t>. </a:t>
            </a:r>
            <a:endParaRPr lang="sr-Latn-RS" sz="2000" dirty="0" smtClean="0"/>
          </a:p>
          <a:p>
            <a:pPr marL="457200" indent="-457200">
              <a:buFont typeface="Wingdings" pitchFamily="2" charset="2"/>
              <a:buChar char="v"/>
            </a:pPr>
            <a:r>
              <a:rPr lang="en-US" sz="2000" dirty="0" err="1" smtClean="0"/>
              <a:t>Insulinoma</a:t>
            </a:r>
            <a:r>
              <a:rPr lang="en-US" sz="2000" dirty="0" smtClean="0"/>
              <a:t>.</a:t>
            </a:r>
            <a:endParaRPr lang="sr-Latn-RS" sz="2000" dirty="0" smtClean="0"/>
          </a:p>
          <a:p>
            <a:pPr marL="457200" indent="-457200">
              <a:buFont typeface="Wingdings" pitchFamily="2" charset="2"/>
              <a:buChar char="v"/>
            </a:pPr>
            <a:r>
              <a:rPr lang="en-US" sz="2000" dirty="0" err="1" smtClean="0"/>
              <a:t>Neuroblastoma</a:t>
            </a:r>
            <a:r>
              <a:rPr lang="en-US" sz="2000" dirty="0" smtClean="0"/>
              <a:t>. </a:t>
            </a:r>
            <a:endParaRPr lang="sr-Latn-RS" sz="2000" dirty="0" smtClean="0"/>
          </a:p>
          <a:p>
            <a:pPr marL="457200" indent="-457200">
              <a:buFont typeface="Wingdings" pitchFamily="2" charset="2"/>
              <a:buChar char="v"/>
            </a:pPr>
            <a:r>
              <a:rPr lang="en-US" sz="2000" dirty="0" err="1" smtClean="0"/>
              <a:t>Medullary</a:t>
            </a:r>
            <a:r>
              <a:rPr lang="en-US" sz="2000" dirty="0" smtClean="0"/>
              <a:t> thyroid carcinoma. </a:t>
            </a:r>
            <a:endParaRPr lang="sr-Latn-RS" sz="2000" dirty="0" smtClean="0"/>
          </a:p>
          <a:p>
            <a:pPr marL="457200" indent="-457200">
              <a:buFont typeface="Wingdings" pitchFamily="2" charset="2"/>
              <a:buChar char="v"/>
            </a:pPr>
            <a:r>
              <a:rPr lang="en-US" sz="2000" dirty="0" err="1" smtClean="0"/>
              <a:t>Carcinoid</a:t>
            </a:r>
            <a:r>
              <a:rPr lang="en-US" sz="2000" dirty="0" smtClean="0"/>
              <a:t> tumors</a:t>
            </a:r>
            <a:endParaRPr lang="en-US" altLang="en-US" sz="2000" dirty="0">
              <a:solidFill>
                <a:srgbClr val="FFFF00"/>
              </a:solidFill>
              <a:latin typeface="Tahoma" panose="020B0604030504040204" pitchFamily="34" charset="0"/>
              <a:cs typeface="Tahoma" panose="020B0604030504040204" pitchFamily="34" charset="0"/>
            </a:endParaRPr>
          </a:p>
        </p:txBody>
      </p:sp>
      <p:grpSp>
        <p:nvGrpSpPr>
          <p:cNvPr id="24" name="Group 23"/>
          <p:cNvGrpSpPr/>
          <p:nvPr/>
        </p:nvGrpSpPr>
        <p:grpSpPr>
          <a:xfrm>
            <a:off x="9677400" y="0"/>
            <a:ext cx="2514600" cy="1905000"/>
            <a:chOff x="228600" y="454056"/>
            <a:chExt cx="3886200" cy="3051144"/>
          </a:xfrm>
        </p:grpSpPr>
        <p:sp>
          <p:nvSpPr>
            <p:cNvPr id="2" name="Rectangle 1"/>
            <p:cNvSpPr/>
            <p:nvPr/>
          </p:nvSpPr>
          <p:spPr bwMode="auto">
            <a:xfrm>
              <a:off x="228600" y="454056"/>
              <a:ext cx="3886200" cy="305114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smtClean="0">
                <a:ln>
                  <a:noFill/>
                </a:ln>
                <a:solidFill>
                  <a:schemeClr val="tx1"/>
                </a:solidFill>
                <a:effectLst/>
                <a:latin typeface="Arial" charset="0"/>
              </a:endParaRPr>
            </a:p>
          </p:txBody>
        </p:sp>
        <p:grpSp>
          <p:nvGrpSpPr>
            <p:cNvPr id="7" name="Group 2"/>
            <p:cNvGrpSpPr>
              <a:grpSpLocks/>
            </p:cNvGrpSpPr>
            <p:nvPr/>
          </p:nvGrpSpPr>
          <p:grpSpPr bwMode="auto">
            <a:xfrm>
              <a:off x="426284" y="654111"/>
              <a:ext cx="3184406" cy="2679288"/>
              <a:chOff x="1951" y="2345"/>
              <a:chExt cx="1957" cy="1934"/>
            </a:xfrm>
          </p:grpSpPr>
          <p:sp>
            <p:nvSpPr>
              <p:cNvPr id="8" name="Rectangle 3"/>
              <p:cNvSpPr>
                <a:spLocks noChangeArrowheads="1"/>
              </p:cNvSpPr>
              <p:nvPr/>
            </p:nvSpPr>
            <p:spPr bwMode="auto">
              <a:xfrm>
                <a:off x="1951" y="3794"/>
                <a:ext cx="1957" cy="4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90487" tIns="44450" rIns="90487" bIns="4445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sz="1400" b="1" dirty="0">
                    <a:solidFill>
                      <a:srgbClr val="262626"/>
                    </a:solidFill>
                    <a:latin typeface="Calibri" panose="020F0502020204030204" pitchFamily="34" charset="0"/>
                  </a:rPr>
                  <a:t>Meta-</a:t>
                </a:r>
                <a:r>
                  <a:rPr lang="en-GB" altLang="en-US" sz="1400" b="1" dirty="0" err="1">
                    <a:solidFill>
                      <a:srgbClr val="262626"/>
                    </a:solidFill>
                    <a:latin typeface="Calibri" panose="020F0502020204030204" pitchFamily="34" charset="0"/>
                  </a:rPr>
                  <a:t>iodobenzylguanidine</a:t>
                </a:r>
                <a:r>
                  <a:rPr lang="en-GB" altLang="en-US" sz="1400" b="1" dirty="0">
                    <a:solidFill>
                      <a:srgbClr val="262626"/>
                    </a:solidFill>
                    <a:latin typeface="Calibri" panose="020F0502020204030204" pitchFamily="34" charset="0"/>
                  </a:rPr>
                  <a:t/>
                </a:r>
                <a:br>
                  <a:rPr lang="en-GB" altLang="en-US" sz="1400" b="1" dirty="0">
                    <a:solidFill>
                      <a:srgbClr val="262626"/>
                    </a:solidFill>
                    <a:latin typeface="Calibri" panose="020F0502020204030204" pitchFamily="34" charset="0"/>
                  </a:rPr>
                </a:br>
                <a:r>
                  <a:rPr lang="en-GB" altLang="en-US" sz="1400" b="1" dirty="0">
                    <a:solidFill>
                      <a:srgbClr val="262626"/>
                    </a:solidFill>
                    <a:latin typeface="Calibri" panose="020F0502020204030204" pitchFamily="34" charset="0"/>
                  </a:rPr>
                  <a:t>(MIBG)</a:t>
                </a:r>
              </a:p>
            </p:txBody>
          </p:sp>
          <p:sp>
            <p:nvSpPr>
              <p:cNvPr id="9" name="AutoShape 4"/>
              <p:cNvSpPr>
                <a:spLocks noChangeArrowheads="1"/>
              </p:cNvSpPr>
              <p:nvPr/>
            </p:nvSpPr>
            <p:spPr bwMode="auto">
              <a:xfrm rot="16200000" flipH="1">
                <a:off x="2121" y="2846"/>
                <a:ext cx="591" cy="439"/>
              </a:xfrm>
              <a:prstGeom prst="hexagon">
                <a:avLst>
                  <a:gd name="adj" fmla="val 33650"/>
                  <a:gd name="vf" fmla="val 115470"/>
                </a:avLst>
              </a:prstGeom>
              <a:noFill/>
              <a:ln w="25400">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ltLang="en-US" sz="1200">
                  <a:solidFill>
                    <a:srgbClr val="262626"/>
                  </a:solidFill>
                  <a:latin typeface="Calibri" panose="020F0502020204030204" pitchFamily="34" charset="0"/>
                </a:endParaRPr>
              </a:p>
            </p:txBody>
          </p:sp>
          <p:sp>
            <p:nvSpPr>
              <p:cNvPr id="10" name="Freeform 5"/>
              <p:cNvSpPr>
                <a:spLocks/>
              </p:cNvSpPr>
              <p:nvPr/>
            </p:nvSpPr>
            <p:spPr bwMode="auto">
              <a:xfrm>
                <a:off x="2240" y="2822"/>
                <a:ext cx="168" cy="113"/>
              </a:xfrm>
              <a:custGeom>
                <a:avLst/>
                <a:gdLst>
                  <a:gd name="T0" fmla="*/ 0 w 302"/>
                  <a:gd name="T1" fmla="*/ 15 h 168"/>
                  <a:gd name="T2" fmla="*/ 9 w 302"/>
                  <a:gd name="T3" fmla="*/ 0 h 168"/>
                  <a:gd name="T4" fmla="*/ 0 60000 65536"/>
                  <a:gd name="T5" fmla="*/ 0 60000 65536"/>
                  <a:gd name="T6" fmla="*/ 0 w 302"/>
                  <a:gd name="T7" fmla="*/ 0 h 168"/>
                  <a:gd name="T8" fmla="*/ 302 w 302"/>
                  <a:gd name="T9" fmla="*/ 168 h 168"/>
                </a:gdLst>
                <a:ahLst/>
                <a:cxnLst>
                  <a:cxn ang="T4">
                    <a:pos x="T0" y="T1"/>
                  </a:cxn>
                  <a:cxn ang="T5">
                    <a:pos x="T2" y="T3"/>
                  </a:cxn>
                </a:cxnLst>
                <a:rect l="T6" t="T7" r="T8" b="T9"/>
                <a:pathLst>
                  <a:path w="302" h="168">
                    <a:moveTo>
                      <a:pt x="0" y="168"/>
                    </a:moveTo>
                    <a:lnTo>
                      <a:pt x="302" y="0"/>
                    </a:lnTo>
                  </a:path>
                </a:pathLst>
              </a:custGeom>
              <a:noFill/>
              <a:ln w="254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sz="1200"/>
              </a:p>
            </p:txBody>
          </p:sp>
          <p:sp>
            <p:nvSpPr>
              <p:cNvPr id="11" name="Freeform 6"/>
              <p:cNvSpPr>
                <a:spLocks/>
              </p:cNvSpPr>
              <p:nvPr/>
            </p:nvSpPr>
            <p:spPr bwMode="auto">
              <a:xfrm>
                <a:off x="2240" y="3197"/>
                <a:ext cx="168" cy="113"/>
              </a:xfrm>
              <a:custGeom>
                <a:avLst/>
                <a:gdLst>
                  <a:gd name="T0" fmla="*/ 0 w 300"/>
                  <a:gd name="T1" fmla="*/ 0 h 167"/>
                  <a:gd name="T2" fmla="*/ 10 w 300"/>
                  <a:gd name="T3" fmla="*/ 16 h 167"/>
                  <a:gd name="T4" fmla="*/ 0 60000 65536"/>
                  <a:gd name="T5" fmla="*/ 0 60000 65536"/>
                  <a:gd name="T6" fmla="*/ 0 w 300"/>
                  <a:gd name="T7" fmla="*/ 0 h 167"/>
                  <a:gd name="T8" fmla="*/ 300 w 300"/>
                  <a:gd name="T9" fmla="*/ 167 h 167"/>
                </a:gdLst>
                <a:ahLst/>
                <a:cxnLst>
                  <a:cxn ang="T4">
                    <a:pos x="T0" y="T1"/>
                  </a:cxn>
                  <a:cxn ang="T5">
                    <a:pos x="T2" y="T3"/>
                  </a:cxn>
                </a:cxnLst>
                <a:rect l="T6" t="T7" r="T8" b="T9"/>
                <a:pathLst>
                  <a:path w="300" h="167">
                    <a:moveTo>
                      <a:pt x="0" y="0"/>
                    </a:moveTo>
                    <a:lnTo>
                      <a:pt x="300" y="167"/>
                    </a:lnTo>
                  </a:path>
                </a:pathLst>
              </a:custGeom>
              <a:noFill/>
              <a:ln w="254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sz="1200"/>
              </a:p>
            </p:txBody>
          </p:sp>
          <p:sp>
            <p:nvSpPr>
              <p:cNvPr id="12" name="Line 7"/>
              <p:cNvSpPr>
                <a:spLocks noChangeShapeType="1"/>
              </p:cNvSpPr>
              <p:nvPr/>
            </p:nvSpPr>
            <p:spPr bwMode="auto">
              <a:xfrm flipV="1">
                <a:off x="2602" y="2952"/>
                <a:ext cx="0" cy="227"/>
              </a:xfrm>
              <a:prstGeom prst="line">
                <a:avLst/>
              </a:prstGeom>
              <a:noFill/>
              <a:ln w="25400">
                <a:solidFill>
                  <a:schemeClr val="accent1"/>
                </a:solidFill>
                <a:round/>
                <a:headEnd/>
                <a:tailEnd/>
              </a:ln>
              <a:extLst>
                <a:ext uri="{909E8E84-426E-40DD-AFC4-6F175D3DCCD1}">
                  <a14:hiddenFill xmlns:a14="http://schemas.microsoft.com/office/drawing/2010/main" xmlns="">
                    <a:noFill/>
                  </a14:hiddenFill>
                </a:ext>
              </a:extLst>
            </p:spPr>
            <p:txBody>
              <a:bodyPr wrap="none" anchor="ctr"/>
              <a:lstStyle/>
              <a:p>
                <a:endParaRPr lang="en-US" sz="1200"/>
              </a:p>
            </p:txBody>
          </p:sp>
          <p:sp>
            <p:nvSpPr>
              <p:cNvPr id="13" name="Freeform 8"/>
              <p:cNvSpPr>
                <a:spLocks/>
              </p:cNvSpPr>
              <p:nvPr/>
            </p:nvSpPr>
            <p:spPr bwMode="auto">
              <a:xfrm>
                <a:off x="2415" y="3372"/>
                <a:ext cx="1" cy="187"/>
              </a:xfrm>
              <a:custGeom>
                <a:avLst/>
                <a:gdLst>
                  <a:gd name="T0" fmla="*/ 1 w 1"/>
                  <a:gd name="T1" fmla="*/ 0 h 168"/>
                  <a:gd name="T2" fmla="*/ 0 w 1"/>
                  <a:gd name="T3" fmla="*/ 319 h 168"/>
                  <a:gd name="T4" fmla="*/ 0 60000 65536"/>
                  <a:gd name="T5" fmla="*/ 0 60000 65536"/>
                  <a:gd name="T6" fmla="*/ 0 w 1"/>
                  <a:gd name="T7" fmla="*/ 0 h 168"/>
                  <a:gd name="T8" fmla="*/ 1 w 1"/>
                  <a:gd name="T9" fmla="*/ 168 h 168"/>
                </a:gdLst>
                <a:ahLst/>
                <a:cxnLst>
                  <a:cxn ang="T4">
                    <a:pos x="T0" y="T1"/>
                  </a:cxn>
                  <a:cxn ang="T5">
                    <a:pos x="T2" y="T3"/>
                  </a:cxn>
                </a:cxnLst>
                <a:rect l="T6" t="T7" r="T8" b="T9"/>
                <a:pathLst>
                  <a:path w="1" h="168">
                    <a:moveTo>
                      <a:pt x="1" y="0"/>
                    </a:moveTo>
                    <a:lnTo>
                      <a:pt x="0" y="168"/>
                    </a:lnTo>
                  </a:path>
                </a:pathLst>
              </a:custGeom>
              <a:noFill/>
              <a:ln w="25400">
                <a:solidFill>
                  <a:schemeClr val="accent1"/>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p>
                <a:endParaRPr lang="en-US" sz="1200"/>
              </a:p>
            </p:txBody>
          </p:sp>
          <p:sp>
            <p:nvSpPr>
              <p:cNvPr id="14" name="Line 9"/>
              <p:cNvSpPr>
                <a:spLocks noChangeShapeType="1"/>
              </p:cNvSpPr>
              <p:nvPr/>
            </p:nvSpPr>
            <p:spPr bwMode="auto">
              <a:xfrm>
                <a:off x="3294" y="2538"/>
                <a:ext cx="0" cy="239"/>
              </a:xfrm>
              <a:prstGeom prst="line">
                <a:avLst/>
              </a:prstGeom>
              <a:noFill/>
              <a:ln w="25400">
                <a:solidFill>
                  <a:schemeClr val="accent1"/>
                </a:solidFill>
                <a:round/>
                <a:headEnd/>
                <a:tailEnd/>
              </a:ln>
              <a:extLst>
                <a:ext uri="{909E8E84-426E-40DD-AFC4-6F175D3DCCD1}">
                  <a14:hiddenFill xmlns:a14="http://schemas.microsoft.com/office/drawing/2010/main" xmlns="">
                    <a:noFill/>
                  </a14:hiddenFill>
                </a:ext>
              </a:extLst>
            </p:spPr>
            <p:txBody>
              <a:bodyPr wrap="none" anchor="ctr"/>
              <a:lstStyle/>
              <a:p>
                <a:endParaRPr lang="en-US" sz="1200"/>
              </a:p>
            </p:txBody>
          </p:sp>
          <p:sp>
            <p:nvSpPr>
              <p:cNvPr id="15" name="Line 10"/>
              <p:cNvSpPr>
                <a:spLocks noChangeShapeType="1"/>
              </p:cNvSpPr>
              <p:nvPr/>
            </p:nvSpPr>
            <p:spPr bwMode="auto">
              <a:xfrm>
                <a:off x="3335" y="2538"/>
                <a:ext cx="0" cy="239"/>
              </a:xfrm>
              <a:prstGeom prst="line">
                <a:avLst/>
              </a:prstGeom>
              <a:noFill/>
              <a:ln w="25400">
                <a:solidFill>
                  <a:schemeClr val="accent1"/>
                </a:solidFill>
                <a:round/>
                <a:headEnd/>
                <a:tailEnd/>
              </a:ln>
              <a:extLst>
                <a:ext uri="{909E8E84-426E-40DD-AFC4-6F175D3DCCD1}">
                  <a14:hiddenFill xmlns:a14="http://schemas.microsoft.com/office/drawing/2010/main" xmlns="">
                    <a:noFill/>
                  </a14:hiddenFill>
                </a:ext>
              </a:extLst>
            </p:spPr>
            <p:txBody>
              <a:bodyPr wrap="none" anchor="ctr"/>
              <a:lstStyle/>
              <a:p>
                <a:endParaRPr lang="en-US" sz="1200"/>
              </a:p>
            </p:txBody>
          </p:sp>
          <p:sp>
            <p:nvSpPr>
              <p:cNvPr id="16" name="Freeform 11"/>
              <p:cNvSpPr>
                <a:spLocks/>
              </p:cNvSpPr>
              <p:nvPr/>
            </p:nvSpPr>
            <p:spPr bwMode="auto">
              <a:xfrm>
                <a:off x="2642" y="2772"/>
                <a:ext cx="362" cy="148"/>
              </a:xfrm>
              <a:custGeom>
                <a:avLst/>
                <a:gdLst>
                  <a:gd name="T0" fmla="*/ 0 w 649"/>
                  <a:gd name="T1" fmla="*/ 20 h 219"/>
                  <a:gd name="T2" fmla="*/ 12 w 649"/>
                  <a:gd name="T3" fmla="*/ 0 h 219"/>
                  <a:gd name="T4" fmla="*/ 20 w 649"/>
                  <a:gd name="T5" fmla="*/ 13 h 219"/>
                  <a:gd name="T6" fmla="*/ 0 60000 65536"/>
                  <a:gd name="T7" fmla="*/ 0 60000 65536"/>
                  <a:gd name="T8" fmla="*/ 0 60000 65536"/>
                  <a:gd name="T9" fmla="*/ 0 w 649"/>
                  <a:gd name="T10" fmla="*/ 0 h 219"/>
                  <a:gd name="T11" fmla="*/ 649 w 649"/>
                  <a:gd name="T12" fmla="*/ 219 h 219"/>
                </a:gdLst>
                <a:ahLst/>
                <a:cxnLst>
                  <a:cxn ang="T6">
                    <a:pos x="T0" y="T1"/>
                  </a:cxn>
                  <a:cxn ang="T7">
                    <a:pos x="T2" y="T3"/>
                  </a:cxn>
                  <a:cxn ang="T8">
                    <a:pos x="T4" y="T5"/>
                  </a:cxn>
                </a:cxnLst>
                <a:rect l="T9" t="T10" r="T11" b="T12"/>
                <a:pathLst>
                  <a:path w="649" h="219">
                    <a:moveTo>
                      <a:pt x="0" y="218"/>
                    </a:moveTo>
                    <a:lnTo>
                      <a:pt x="402" y="0"/>
                    </a:lnTo>
                    <a:lnTo>
                      <a:pt x="648" y="135"/>
                    </a:lnTo>
                  </a:path>
                </a:pathLst>
              </a:custGeom>
              <a:noFill/>
              <a:ln w="25400" cap="rnd" cmpd="sng">
                <a:solidFill>
                  <a:schemeClr val="accent1"/>
                </a:solidFill>
                <a:prstDash val="solid"/>
                <a:round/>
                <a:headEnd type="none" w="med" len="med"/>
                <a:tailEnd type="none" w="med" len="med"/>
              </a:ln>
              <a:extLst>
                <a:ext uri="{909E8E84-426E-40DD-AFC4-6F175D3DCCD1}">
                  <a14:hiddenFill xmlns:a14="http://schemas.microsoft.com/office/drawing/2010/main" xmlns="">
                    <a:solidFill>
                      <a:srgbClr val="FFFFFF"/>
                    </a:solidFill>
                  </a14:hiddenFill>
                </a:ext>
              </a:extLst>
            </p:spPr>
            <p:txBody>
              <a:bodyPr/>
              <a:lstStyle/>
              <a:p>
                <a:endParaRPr lang="en-US" sz="1200"/>
              </a:p>
            </p:txBody>
          </p:sp>
          <p:sp>
            <p:nvSpPr>
              <p:cNvPr id="17" name="Freeform 12"/>
              <p:cNvSpPr>
                <a:spLocks/>
              </p:cNvSpPr>
              <p:nvPr/>
            </p:nvSpPr>
            <p:spPr bwMode="auto">
              <a:xfrm>
                <a:off x="3143" y="2769"/>
                <a:ext cx="317" cy="116"/>
              </a:xfrm>
              <a:custGeom>
                <a:avLst/>
                <a:gdLst>
                  <a:gd name="T0" fmla="*/ 0 w 568"/>
                  <a:gd name="T1" fmla="*/ 16 h 171"/>
                  <a:gd name="T2" fmla="*/ 9 w 568"/>
                  <a:gd name="T3" fmla="*/ 0 h 171"/>
                  <a:gd name="T4" fmla="*/ 17 w 568"/>
                  <a:gd name="T5" fmla="*/ 14 h 171"/>
                  <a:gd name="T6" fmla="*/ 0 60000 65536"/>
                  <a:gd name="T7" fmla="*/ 0 60000 65536"/>
                  <a:gd name="T8" fmla="*/ 0 60000 65536"/>
                  <a:gd name="T9" fmla="*/ 0 w 568"/>
                  <a:gd name="T10" fmla="*/ 0 h 171"/>
                  <a:gd name="T11" fmla="*/ 568 w 568"/>
                  <a:gd name="T12" fmla="*/ 171 h 171"/>
                </a:gdLst>
                <a:ahLst/>
                <a:cxnLst>
                  <a:cxn ang="T6">
                    <a:pos x="T0" y="T1"/>
                  </a:cxn>
                  <a:cxn ang="T7">
                    <a:pos x="T2" y="T3"/>
                  </a:cxn>
                  <a:cxn ang="T8">
                    <a:pos x="T4" y="T5"/>
                  </a:cxn>
                </a:cxnLst>
                <a:rect l="T9" t="T10" r="T11" b="T12"/>
                <a:pathLst>
                  <a:path w="568" h="171">
                    <a:moveTo>
                      <a:pt x="0" y="170"/>
                    </a:moveTo>
                    <a:lnTo>
                      <a:pt x="308" y="0"/>
                    </a:lnTo>
                    <a:lnTo>
                      <a:pt x="567" y="143"/>
                    </a:lnTo>
                  </a:path>
                </a:pathLst>
              </a:custGeom>
              <a:noFill/>
              <a:ln w="25400" cap="rnd" cmpd="sng">
                <a:solidFill>
                  <a:schemeClr val="accent1"/>
                </a:solidFill>
                <a:prstDash val="solid"/>
                <a:round/>
                <a:headEnd type="none" w="med" len="med"/>
                <a:tailEnd type="none" w="med" len="med"/>
              </a:ln>
              <a:extLst>
                <a:ext uri="{909E8E84-426E-40DD-AFC4-6F175D3DCCD1}">
                  <a14:hiddenFill xmlns:a14="http://schemas.microsoft.com/office/drawing/2010/main" xmlns="">
                    <a:solidFill>
                      <a:srgbClr val="FFFFFF"/>
                    </a:solidFill>
                  </a14:hiddenFill>
                </a:ext>
              </a:extLst>
            </p:spPr>
            <p:txBody>
              <a:bodyPr/>
              <a:lstStyle/>
              <a:p>
                <a:endParaRPr lang="en-US" sz="1200"/>
              </a:p>
            </p:txBody>
          </p:sp>
          <p:sp>
            <p:nvSpPr>
              <p:cNvPr id="18" name="Rectangle 13"/>
              <p:cNvSpPr>
                <a:spLocks noChangeArrowheads="1"/>
              </p:cNvSpPr>
              <p:nvPr/>
            </p:nvSpPr>
            <p:spPr bwMode="auto">
              <a:xfrm>
                <a:off x="2969" y="2835"/>
                <a:ext cx="292" cy="4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23825" tIns="61912" rIns="123825" bIns="61912">
                <a:spAutoFit/>
              </a:bodyPr>
              <a:lstStyle>
                <a:lvl1pPr defTabSz="1666875">
                  <a:defRPr>
                    <a:solidFill>
                      <a:schemeClr val="tx1"/>
                    </a:solidFill>
                    <a:latin typeface="Arial" panose="020B0604020202020204" pitchFamily="34" charset="0"/>
                    <a:cs typeface="Arial" panose="020B0604020202020204" pitchFamily="34" charset="0"/>
                  </a:defRPr>
                </a:lvl1pPr>
                <a:lvl2pPr marL="742950" indent="-285750" defTabSz="1666875">
                  <a:defRPr>
                    <a:solidFill>
                      <a:schemeClr val="tx1"/>
                    </a:solidFill>
                    <a:latin typeface="Arial" panose="020B0604020202020204" pitchFamily="34" charset="0"/>
                    <a:cs typeface="Arial" panose="020B0604020202020204" pitchFamily="34" charset="0"/>
                  </a:defRPr>
                </a:lvl2pPr>
                <a:lvl3pPr marL="1143000" indent="-228600" defTabSz="1666875">
                  <a:defRPr>
                    <a:solidFill>
                      <a:schemeClr val="tx1"/>
                    </a:solidFill>
                    <a:latin typeface="Arial" panose="020B0604020202020204" pitchFamily="34" charset="0"/>
                    <a:cs typeface="Arial" panose="020B0604020202020204" pitchFamily="34" charset="0"/>
                  </a:defRPr>
                </a:lvl3pPr>
                <a:lvl4pPr marL="1600200" indent="-228600" defTabSz="1666875">
                  <a:defRPr>
                    <a:solidFill>
                      <a:schemeClr val="tx1"/>
                    </a:solidFill>
                    <a:latin typeface="Arial" panose="020B0604020202020204" pitchFamily="34" charset="0"/>
                    <a:cs typeface="Arial" panose="020B0604020202020204" pitchFamily="34" charset="0"/>
                  </a:defRPr>
                </a:lvl4pPr>
                <a:lvl5pPr marL="2057400" indent="-228600" defTabSz="1666875">
                  <a:defRPr>
                    <a:solidFill>
                      <a:schemeClr val="tx1"/>
                    </a:solidFill>
                    <a:latin typeface="Arial" panose="020B0604020202020204" pitchFamily="34" charset="0"/>
                    <a:cs typeface="Arial" panose="020B0604020202020204" pitchFamily="34" charset="0"/>
                  </a:defRPr>
                </a:lvl5pPr>
                <a:lvl6pPr marL="25146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80000"/>
                  </a:lnSpc>
                </a:pPr>
                <a:r>
                  <a:rPr lang="en-GB" altLang="en-US" sz="1100" b="1">
                    <a:solidFill>
                      <a:srgbClr val="262626"/>
                    </a:solidFill>
                    <a:latin typeface="Calibri" panose="020F0502020204030204" pitchFamily="34" charset="0"/>
                  </a:rPr>
                  <a:t>N</a:t>
                </a:r>
                <a:br>
                  <a:rPr lang="en-GB" altLang="en-US" sz="1100" b="1">
                    <a:solidFill>
                      <a:srgbClr val="262626"/>
                    </a:solidFill>
                    <a:latin typeface="Calibri" panose="020F0502020204030204" pitchFamily="34" charset="0"/>
                  </a:rPr>
                </a:br>
                <a:r>
                  <a:rPr lang="en-GB" altLang="en-US" sz="1100" b="1">
                    <a:solidFill>
                      <a:srgbClr val="262626"/>
                    </a:solidFill>
                    <a:latin typeface="Calibri" panose="020F0502020204030204" pitchFamily="34" charset="0"/>
                  </a:rPr>
                  <a:t>H</a:t>
                </a:r>
              </a:p>
            </p:txBody>
          </p:sp>
          <p:sp>
            <p:nvSpPr>
              <p:cNvPr id="19" name="Rectangle 14"/>
              <p:cNvSpPr>
                <a:spLocks noChangeArrowheads="1"/>
              </p:cNvSpPr>
              <p:nvPr/>
            </p:nvSpPr>
            <p:spPr bwMode="auto">
              <a:xfrm>
                <a:off x="3142" y="2345"/>
                <a:ext cx="424" cy="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23825" tIns="61912" rIns="123825" bIns="61912">
                <a:spAutoFit/>
              </a:bodyPr>
              <a:lstStyle>
                <a:lvl1pPr defTabSz="1666875">
                  <a:defRPr>
                    <a:solidFill>
                      <a:schemeClr val="tx1"/>
                    </a:solidFill>
                    <a:latin typeface="Arial" panose="020B0604020202020204" pitchFamily="34" charset="0"/>
                    <a:cs typeface="Arial" panose="020B0604020202020204" pitchFamily="34" charset="0"/>
                  </a:defRPr>
                </a:lvl1pPr>
                <a:lvl2pPr marL="742950" indent="-285750" defTabSz="1666875">
                  <a:defRPr>
                    <a:solidFill>
                      <a:schemeClr val="tx1"/>
                    </a:solidFill>
                    <a:latin typeface="Arial" panose="020B0604020202020204" pitchFamily="34" charset="0"/>
                    <a:cs typeface="Arial" panose="020B0604020202020204" pitchFamily="34" charset="0"/>
                  </a:defRPr>
                </a:lvl2pPr>
                <a:lvl3pPr marL="1143000" indent="-228600" defTabSz="1666875">
                  <a:defRPr>
                    <a:solidFill>
                      <a:schemeClr val="tx1"/>
                    </a:solidFill>
                    <a:latin typeface="Arial" panose="020B0604020202020204" pitchFamily="34" charset="0"/>
                    <a:cs typeface="Arial" panose="020B0604020202020204" pitchFamily="34" charset="0"/>
                  </a:defRPr>
                </a:lvl3pPr>
                <a:lvl4pPr marL="1600200" indent="-228600" defTabSz="1666875">
                  <a:defRPr>
                    <a:solidFill>
                      <a:schemeClr val="tx1"/>
                    </a:solidFill>
                    <a:latin typeface="Arial" panose="020B0604020202020204" pitchFamily="34" charset="0"/>
                    <a:cs typeface="Arial" panose="020B0604020202020204" pitchFamily="34" charset="0"/>
                  </a:defRPr>
                </a:lvl4pPr>
                <a:lvl5pPr marL="2057400" indent="-228600" defTabSz="1666875">
                  <a:defRPr>
                    <a:solidFill>
                      <a:schemeClr val="tx1"/>
                    </a:solidFill>
                    <a:latin typeface="Arial" panose="020B0604020202020204" pitchFamily="34" charset="0"/>
                    <a:cs typeface="Arial" panose="020B0604020202020204" pitchFamily="34" charset="0"/>
                  </a:defRPr>
                </a:lvl5pPr>
                <a:lvl6pPr marL="25146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80000"/>
                  </a:lnSpc>
                </a:pPr>
                <a:r>
                  <a:rPr lang="en-GB" altLang="en-US" sz="1100" b="1">
                    <a:solidFill>
                      <a:srgbClr val="262626"/>
                    </a:solidFill>
                    <a:latin typeface="Calibri" panose="020F0502020204030204" pitchFamily="34" charset="0"/>
                  </a:rPr>
                  <a:t>NH</a:t>
                </a:r>
              </a:p>
            </p:txBody>
          </p:sp>
          <p:sp>
            <p:nvSpPr>
              <p:cNvPr id="21" name="Rectangle 15"/>
              <p:cNvSpPr>
                <a:spLocks noChangeArrowheads="1"/>
              </p:cNvSpPr>
              <p:nvPr/>
            </p:nvSpPr>
            <p:spPr bwMode="auto">
              <a:xfrm>
                <a:off x="3387" y="2835"/>
                <a:ext cx="468" cy="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lIns="123825" tIns="61912" rIns="123825" bIns="61912">
                <a:spAutoFit/>
              </a:bodyPr>
              <a:lstStyle>
                <a:lvl1pPr defTabSz="1666875">
                  <a:defRPr>
                    <a:solidFill>
                      <a:schemeClr val="tx1"/>
                    </a:solidFill>
                    <a:latin typeface="Arial" panose="020B0604020202020204" pitchFamily="34" charset="0"/>
                    <a:cs typeface="Arial" panose="020B0604020202020204" pitchFamily="34" charset="0"/>
                  </a:defRPr>
                </a:lvl1pPr>
                <a:lvl2pPr marL="742950" indent="-285750" defTabSz="1666875">
                  <a:defRPr>
                    <a:solidFill>
                      <a:schemeClr val="tx1"/>
                    </a:solidFill>
                    <a:latin typeface="Arial" panose="020B0604020202020204" pitchFamily="34" charset="0"/>
                    <a:cs typeface="Arial" panose="020B0604020202020204" pitchFamily="34" charset="0"/>
                  </a:defRPr>
                </a:lvl2pPr>
                <a:lvl3pPr marL="1143000" indent="-228600" defTabSz="1666875">
                  <a:defRPr>
                    <a:solidFill>
                      <a:schemeClr val="tx1"/>
                    </a:solidFill>
                    <a:latin typeface="Arial" panose="020B0604020202020204" pitchFamily="34" charset="0"/>
                    <a:cs typeface="Arial" panose="020B0604020202020204" pitchFamily="34" charset="0"/>
                  </a:defRPr>
                </a:lvl3pPr>
                <a:lvl4pPr marL="1600200" indent="-228600" defTabSz="1666875">
                  <a:defRPr>
                    <a:solidFill>
                      <a:schemeClr val="tx1"/>
                    </a:solidFill>
                    <a:latin typeface="Arial" panose="020B0604020202020204" pitchFamily="34" charset="0"/>
                    <a:cs typeface="Arial" panose="020B0604020202020204" pitchFamily="34" charset="0"/>
                  </a:defRPr>
                </a:lvl4pPr>
                <a:lvl5pPr marL="2057400" indent="-228600" defTabSz="1666875">
                  <a:defRPr>
                    <a:solidFill>
                      <a:schemeClr val="tx1"/>
                    </a:solidFill>
                    <a:latin typeface="Arial" panose="020B0604020202020204" pitchFamily="34" charset="0"/>
                    <a:cs typeface="Arial" panose="020B0604020202020204" pitchFamily="34" charset="0"/>
                  </a:defRPr>
                </a:lvl5pPr>
                <a:lvl6pPr marL="25146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80000"/>
                  </a:lnSpc>
                </a:pPr>
                <a:r>
                  <a:rPr lang="en-GB" altLang="en-US" sz="1100" b="1">
                    <a:solidFill>
                      <a:srgbClr val="262626"/>
                    </a:solidFill>
                    <a:latin typeface="Calibri" panose="020F0502020204030204" pitchFamily="34" charset="0"/>
                  </a:rPr>
                  <a:t>NH</a:t>
                </a:r>
                <a:r>
                  <a:rPr lang="en-GB" altLang="en-US" sz="1100" b="1" baseline="-25000">
                    <a:solidFill>
                      <a:srgbClr val="262626"/>
                    </a:solidFill>
                    <a:latin typeface="Calibri" panose="020F0502020204030204" pitchFamily="34" charset="0"/>
                  </a:rPr>
                  <a:t>2</a:t>
                </a:r>
              </a:p>
            </p:txBody>
          </p:sp>
          <p:sp>
            <p:nvSpPr>
              <p:cNvPr id="22" name="Rectangle 16"/>
              <p:cNvSpPr>
                <a:spLocks noChangeArrowheads="1"/>
              </p:cNvSpPr>
              <p:nvPr/>
            </p:nvSpPr>
            <p:spPr bwMode="auto">
              <a:xfrm>
                <a:off x="2287" y="3555"/>
                <a:ext cx="257" cy="24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txBody>
              <a:bodyPr wrap="none" lIns="123825" tIns="61912" rIns="123825" bIns="61912">
                <a:spAutoFit/>
              </a:bodyPr>
              <a:lstStyle>
                <a:lvl1pPr defTabSz="1666875">
                  <a:defRPr>
                    <a:solidFill>
                      <a:schemeClr val="tx1"/>
                    </a:solidFill>
                    <a:latin typeface="Arial" panose="020B0604020202020204" pitchFamily="34" charset="0"/>
                    <a:cs typeface="Arial" panose="020B0604020202020204" pitchFamily="34" charset="0"/>
                  </a:defRPr>
                </a:lvl1pPr>
                <a:lvl2pPr marL="742950" indent="-285750" defTabSz="1666875">
                  <a:defRPr>
                    <a:solidFill>
                      <a:schemeClr val="tx1"/>
                    </a:solidFill>
                    <a:latin typeface="Arial" panose="020B0604020202020204" pitchFamily="34" charset="0"/>
                    <a:cs typeface="Arial" panose="020B0604020202020204" pitchFamily="34" charset="0"/>
                  </a:defRPr>
                </a:lvl2pPr>
                <a:lvl3pPr marL="1143000" indent="-228600" defTabSz="1666875">
                  <a:defRPr>
                    <a:solidFill>
                      <a:schemeClr val="tx1"/>
                    </a:solidFill>
                    <a:latin typeface="Arial" panose="020B0604020202020204" pitchFamily="34" charset="0"/>
                    <a:cs typeface="Arial" panose="020B0604020202020204" pitchFamily="34" charset="0"/>
                  </a:defRPr>
                </a:lvl3pPr>
                <a:lvl4pPr marL="1600200" indent="-228600" defTabSz="1666875">
                  <a:defRPr>
                    <a:solidFill>
                      <a:schemeClr val="tx1"/>
                    </a:solidFill>
                    <a:latin typeface="Arial" panose="020B0604020202020204" pitchFamily="34" charset="0"/>
                    <a:cs typeface="Arial" panose="020B0604020202020204" pitchFamily="34" charset="0"/>
                  </a:defRPr>
                </a:lvl4pPr>
                <a:lvl5pPr marL="2057400" indent="-228600" defTabSz="1666875">
                  <a:defRPr>
                    <a:solidFill>
                      <a:schemeClr val="tx1"/>
                    </a:solidFill>
                    <a:latin typeface="Arial" panose="020B0604020202020204" pitchFamily="34" charset="0"/>
                    <a:cs typeface="Arial" panose="020B0604020202020204" pitchFamily="34" charset="0"/>
                  </a:defRPr>
                </a:lvl5pPr>
                <a:lvl6pPr marL="25146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16668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lnSpc>
                    <a:spcPct val="80000"/>
                  </a:lnSpc>
                </a:pPr>
                <a:r>
                  <a:rPr lang="en-GB" altLang="en-US" sz="1100" b="1">
                    <a:solidFill>
                      <a:srgbClr val="262626"/>
                    </a:solidFill>
                    <a:latin typeface="Calibri" panose="020F0502020204030204" pitchFamily="34" charset="0"/>
                  </a:rPr>
                  <a:t>I</a:t>
                </a:r>
              </a:p>
            </p:txBody>
          </p:sp>
        </p:grpSp>
      </p:grpSp>
      <p:sp>
        <p:nvSpPr>
          <p:cNvPr id="25" name="Rectangle 24"/>
          <p:cNvSpPr/>
          <p:nvPr/>
        </p:nvSpPr>
        <p:spPr>
          <a:xfrm>
            <a:off x="609600" y="304800"/>
            <a:ext cx="10287000" cy="584775"/>
          </a:xfrm>
          <a:prstGeom prst="rect">
            <a:avLst/>
          </a:prstGeom>
        </p:spPr>
        <p:txBody>
          <a:bodyPr wrap="square">
            <a:spAutoFit/>
          </a:bodyPr>
          <a:lstStyle/>
          <a:p>
            <a:pPr eaLnBrk="1" hangingPunct="1"/>
            <a:r>
              <a:rPr lang="en-US" altLang="en-US" sz="3200" b="1" baseline="30000" dirty="0" smtClean="0">
                <a:solidFill>
                  <a:srgbClr val="FFFF00"/>
                </a:solidFill>
                <a:latin typeface="+mn-lt"/>
                <a:cs typeface="Tahoma" panose="020B0604030504040204" pitchFamily="34" charset="0"/>
              </a:rPr>
              <a:t>31</a:t>
            </a:r>
            <a:r>
              <a:rPr lang="en-US" altLang="en-US" sz="3200" b="1" dirty="0" smtClean="0">
                <a:solidFill>
                  <a:srgbClr val="FFFF00"/>
                </a:solidFill>
                <a:latin typeface="+mn-lt"/>
                <a:cs typeface="Tahoma" panose="020B0604030504040204" pitchFamily="34" charset="0"/>
              </a:rPr>
              <a:t>I-MIBG</a:t>
            </a:r>
            <a:r>
              <a:rPr lang="sr-Latn-RS" altLang="en-US" sz="3200" b="1" dirty="0" smtClean="0">
                <a:solidFill>
                  <a:srgbClr val="FFFF00"/>
                </a:solidFill>
                <a:latin typeface="+mn-lt"/>
                <a:cs typeface="Tahoma" panose="020B0604030504040204" pitchFamily="34" charset="0"/>
              </a:rPr>
              <a:t> </a:t>
            </a:r>
            <a:r>
              <a:rPr lang="it-IT" sz="3200" b="1" dirty="0" smtClean="0">
                <a:latin typeface="+mn-lt"/>
              </a:rPr>
              <a:t>Meta Iodo Benzyl Guanidine.</a:t>
            </a: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914400"/>
            <a:ext cx="3429000" cy="4490999"/>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867400" y="838200"/>
            <a:ext cx="3254773" cy="3810000"/>
          </a:xfrm>
          <a:prstGeom prst="rect">
            <a:avLst/>
          </a:prstGeom>
        </p:spPr>
      </p:pic>
      <p:sp>
        <p:nvSpPr>
          <p:cNvPr id="6" name="Rectangle 5"/>
          <p:cNvSpPr/>
          <p:nvPr/>
        </p:nvSpPr>
        <p:spPr>
          <a:xfrm>
            <a:off x="304800" y="0"/>
            <a:ext cx="11658600" cy="584775"/>
          </a:xfrm>
          <a:prstGeom prst="rect">
            <a:avLst/>
          </a:prstGeom>
        </p:spPr>
        <p:txBody>
          <a:bodyPr wrap="square">
            <a:spAutoFit/>
          </a:bodyPr>
          <a:lstStyle/>
          <a:p>
            <a:r>
              <a:rPr lang="en-US" sz="3200" b="1" dirty="0" smtClean="0">
                <a:solidFill>
                  <a:srgbClr val="FFFF00"/>
                </a:solidFill>
              </a:rPr>
              <a:t>Nuclear oncology, a fast growing field of nuclear medicine</a:t>
            </a:r>
            <a:endParaRPr lang="en-US" sz="3200" b="1" dirty="0">
              <a:solidFill>
                <a:srgbClr val="FFFF00"/>
              </a:solidFill>
            </a:endParaRPr>
          </a:p>
        </p:txBody>
      </p:sp>
      <p:pic>
        <p:nvPicPr>
          <p:cNvPr id="3" name="Picture 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2819400" y="1964635"/>
            <a:ext cx="3649041" cy="4893365"/>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8922760" y="2438400"/>
            <a:ext cx="3269240" cy="4419600"/>
          </a:xfrm>
          <a:prstGeom prst="rect">
            <a:avLst/>
          </a:prstGeom>
        </p:spPr>
      </p:pic>
    </p:spTree>
    <p:extLst>
      <p:ext uri="{BB962C8B-B14F-4D97-AF65-F5344CB8AC3E}">
        <p14:creationId xmlns:p14="http://schemas.microsoft.com/office/powerpoint/2010/main" xmlns="" val="2895821058"/>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defRPr/>
            </a:pPr>
            <a:endParaRPr lang="en-US" b="1" dirty="0" smtClean="0"/>
          </a:p>
          <a:p>
            <a:pPr>
              <a:defRPr/>
            </a:pPr>
            <a:endParaRPr lang="en-US" dirty="0"/>
          </a:p>
        </p:txBody>
      </p:sp>
      <p:pic>
        <p:nvPicPr>
          <p:cNvPr id="36867" name="Picture 2" descr="Figure 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47888" y="1066801"/>
            <a:ext cx="8062912" cy="5491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868" name="Content Placeholder 2"/>
          <p:cNvSpPr txBox="1">
            <a:spLocks/>
          </p:cNvSpPr>
          <p:nvPr/>
        </p:nvSpPr>
        <p:spPr bwMode="auto">
          <a:xfrm>
            <a:off x="1981200" y="347664"/>
            <a:ext cx="8229600" cy="4524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spcBef>
                <a:spcPct val="20000"/>
              </a:spcBef>
              <a:buClr>
                <a:schemeClr val="hlink"/>
              </a:buClr>
              <a:buSzPct val="90000"/>
              <a:buFont typeface="Wingdings" panose="05000000000000000000" pitchFamily="2" charset="2"/>
              <a:buBlip>
                <a:blip r:embed="rId3"/>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4"/>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9pPr>
          </a:lstStyle>
          <a:p>
            <a:pPr algn="ctr">
              <a:buClrTx/>
              <a:buSzTx/>
              <a:buFont typeface="Arial" panose="020B0604020202020204" pitchFamily="34" charset="0"/>
              <a:buNone/>
            </a:pPr>
            <a:r>
              <a:rPr lang="en-US" altLang="en-US" sz="2800" b="1" baseline="30000" dirty="0">
                <a:solidFill>
                  <a:srgbClr val="FFFF00"/>
                </a:solidFill>
                <a:latin typeface="Calibri" panose="020F0502020204030204" pitchFamily="34" charset="0"/>
                <a:cs typeface="Arial" panose="020B0604020202020204" pitchFamily="34" charset="0"/>
              </a:rPr>
              <a:t>131</a:t>
            </a:r>
            <a:r>
              <a:rPr lang="en-US" altLang="en-US" sz="2800" b="1" dirty="0">
                <a:solidFill>
                  <a:srgbClr val="FFFF00"/>
                </a:solidFill>
                <a:latin typeface="Calibri" panose="020F0502020204030204" pitchFamily="34" charset="0"/>
                <a:cs typeface="Arial" panose="020B0604020202020204" pitchFamily="34" charset="0"/>
              </a:rPr>
              <a:t>I-mIBG </a:t>
            </a:r>
            <a:r>
              <a:rPr lang="en-US" altLang="en-US" sz="2800" b="1" dirty="0" err="1">
                <a:solidFill>
                  <a:srgbClr val="FFFF00"/>
                </a:solidFill>
                <a:latin typeface="Calibri" panose="020F0502020204030204" pitchFamily="34" charset="0"/>
                <a:cs typeface="Arial" panose="020B0604020202020204" pitchFamily="34" charset="0"/>
              </a:rPr>
              <a:t>Pheochromocytoma</a:t>
            </a:r>
            <a:r>
              <a:rPr lang="sr-Latn-CS" altLang="en-US" sz="2800" b="1" dirty="0">
                <a:solidFill>
                  <a:srgbClr val="FFFF00"/>
                </a:solidFill>
                <a:latin typeface="Calibri" panose="020F0502020204030204" pitchFamily="34" charset="0"/>
                <a:cs typeface="Arial" panose="020B0604020202020204" pitchFamily="34" charset="0"/>
              </a:rPr>
              <a:t> gl. </a:t>
            </a:r>
            <a:r>
              <a:rPr lang="sr-Latn-CS" altLang="en-US" sz="2800" b="1" dirty="0" err="1">
                <a:solidFill>
                  <a:srgbClr val="FFFF00"/>
                </a:solidFill>
                <a:latin typeface="Calibri" panose="020F0502020204030204" pitchFamily="34" charset="0"/>
                <a:cs typeface="Arial" panose="020B0604020202020204" pitchFamily="34" charset="0"/>
              </a:rPr>
              <a:t>suprarenalis</a:t>
            </a:r>
            <a:r>
              <a:rPr lang="sr-Latn-CS" altLang="en-US" sz="2800" b="1" dirty="0">
                <a:solidFill>
                  <a:srgbClr val="FFFF00"/>
                </a:solidFill>
                <a:latin typeface="Calibri" panose="020F0502020204030204" pitchFamily="34" charset="0"/>
                <a:cs typeface="Arial" panose="020B0604020202020204" pitchFamily="34" charset="0"/>
              </a:rPr>
              <a:t> </a:t>
            </a:r>
            <a:r>
              <a:rPr lang="sr-Latn-CS" altLang="en-US" sz="2800" b="1" dirty="0" err="1">
                <a:solidFill>
                  <a:srgbClr val="FFFF00"/>
                </a:solidFill>
                <a:latin typeface="Calibri" panose="020F0502020204030204" pitchFamily="34" charset="0"/>
                <a:cs typeface="Arial" panose="020B0604020202020204" pitchFamily="34" charset="0"/>
              </a:rPr>
              <a:t>dex</a:t>
            </a:r>
            <a:r>
              <a:rPr lang="en-US" altLang="en-US" sz="2800" b="1" dirty="0">
                <a:solidFill>
                  <a:srgbClr val="FFFF00"/>
                </a:solidFill>
                <a:latin typeface="Calibri" panose="020F0502020204030204" pitchFamily="34" charset="0"/>
                <a:cs typeface="Arial" panose="020B0604020202020204" pitchFamily="34" charset="0"/>
              </a:rPr>
              <a:t>. </a:t>
            </a:r>
          </a:p>
        </p:txBody>
      </p:sp>
    </p:spTree>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Fig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36789" y="1212850"/>
            <a:ext cx="7705725" cy="5187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le 2"/>
          <p:cNvSpPr txBox="1">
            <a:spLocks/>
          </p:cNvSpPr>
          <p:nvPr/>
        </p:nvSpPr>
        <p:spPr>
          <a:xfrm>
            <a:off x="1524000" y="377825"/>
            <a:ext cx="9144000" cy="484188"/>
          </a:xfrm>
          <a:prstGeom prst="rect">
            <a:avLst/>
          </a:prstGeom>
        </p:spPr>
        <p:txBody>
          <a:bodyPr/>
          <a:lstStyle/>
          <a:p>
            <a:pPr algn="ctr" eaLnBrk="1" fontAlgn="auto" hangingPunct="1">
              <a:spcAft>
                <a:spcPts val="0"/>
              </a:spcAft>
              <a:defRPr/>
            </a:pPr>
            <a:r>
              <a:rPr lang="en-US" sz="2400" b="1" baseline="30000" dirty="0" err="1">
                <a:solidFill>
                  <a:srgbClr val="FFFF00"/>
                </a:solidFill>
                <a:latin typeface="+mj-lt"/>
                <a:ea typeface="+mj-ea"/>
                <a:cs typeface="+mj-cs"/>
              </a:rPr>
              <a:t>131</a:t>
            </a:r>
            <a:r>
              <a:rPr lang="en-US" sz="2400" b="1" dirty="0" err="1">
                <a:solidFill>
                  <a:srgbClr val="FFFF00"/>
                </a:solidFill>
                <a:latin typeface="+mj-lt"/>
                <a:ea typeface="+mj-ea"/>
                <a:cs typeface="+mj-cs"/>
              </a:rPr>
              <a:t>I-mIBG</a:t>
            </a:r>
            <a:r>
              <a:rPr lang="en-US" sz="2400" b="1" dirty="0">
                <a:solidFill>
                  <a:srgbClr val="FFFF00"/>
                </a:solidFill>
                <a:latin typeface="+mj-lt"/>
                <a:ea typeface="+mj-ea"/>
                <a:cs typeface="+mj-cs"/>
              </a:rPr>
              <a:t> - P</a:t>
            </a:r>
            <a:r>
              <a:rPr lang="sr-Latn-CS" sz="2400" b="1" dirty="0">
                <a:solidFill>
                  <a:srgbClr val="FFFF00"/>
                </a:solidFill>
                <a:latin typeface="+mj-lt"/>
                <a:ea typeface="+mj-ea"/>
                <a:cs typeface="+mj-cs"/>
              </a:rPr>
              <a:t>araganglioma </a:t>
            </a:r>
            <a:r>
              <a:rPr lang="en-GB" sz="2400" b="1" dirty="0">
                <a:solidFill>
                  <a:srgbClr val="FFFF00"/>
                </a:solidFill>
                <a:latin typeface="+mj-lt"/>
                <a:ea typeface="+mj-ea"/>
                <a:cs typeface="+mj-cs"/>
              </a:rPr>
              <a:t>c</a:t>
            </a:r>
            <a:r>
              <a:rPr lang="sr-Latn-CS" sz="2400" b="1" dirty="0">
                <a:solidFill>
                  <a:srgbClr val="FFFF00"/>
                </a:solidFill>
                <a:latin typeface="+mj-lt"/>
                <a:ea typeface="+mj-ea"/>
                <a:cs typeface="+mj-cs"/>
              </a:rPr>
              <a:t>arotid </a:t>
            </a:r>
            <a:r>
              <a:rPr lang="en-GB" sz="2400" b="1" dirty="0">
                <a:solidFill>
                  <a:srgbClr val="FFFF00"/>
                </a:solidFill>
                <a:latin typeface="+mj-lt"/>
                <a:ea typeface="+mj-ea"/>
                <a:cs typeface="+mj-cs"/>
              </a:rPr>
              <a:t>b</a:t>
            </a:r>
            <a:r>
              <a:rPr lang="sr-Latn-CS" sz="2400" b="1" dirty="0">
                <a:solidFill>
                  <a:srgbClr val="FFFF00"/>
                </a:solidFill>
                <a:latin typeface="+mj-lt"/>
                <a:ea typeface="+mj-ea"/>
                <a:cs typeface="+mj-cs"/>
              </a:rPr>
              <a:t>ody dex.</a:t>
            </a:r>
            <a:endParaRPr lang="en-US" sz="2400" b="1" dirty="0">
              <a:solidFill>
                <a:srgbClr val="FFFF00"/>
              </a:solidFill>
              <a:latin typeface="+mj-lt"/>
              <a:ea typeface="+mj-ea"/>
              <a:cs typeface="+mj-cs"/>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304800"/>
            <a:ext cx="10287000" cy="584775"/>
          </a:xfrm>
          <a:prstGeom prst="rect">
            <a:avLst/>
          </a:prstGeom>
        </p:spPr>
        <p:txBody>
          <a:bodyPr wrap="square">
            <a:spAutoFit/>
          </a:bodyPr>
          <a:lstStyle/>
          <a:p>
            <a:pPr algn="ctr" eaLnBrk="1" hangingPunct="1"/>
            <a:r>
              <a:rPr lang="en-US" altLang="en-US" sz="3200" b="1" baseline="30000" dirty="0" smtClean="0">
                <a:solidFill>
                  <a:srgbClr val="FFFF00"/>
                </a:solidFill>
                <a:latin typeface="+mn-lt"/>
                <a:cs typeface="Tahoma" panose="020B0604030504040204" pitchFamily="34" charset="0"/>
              </a:rPr>
              <a:t>31</a:t>
            </a:r>
            <a:r>
              <a:rPr lang="en-US" altLang="en-US" sz="3200" b="1" dirty="0" smtClean="0">
                <a:solidFill>
                  <a:srgbClr val="FFFF00"/>
                </a:solidFill>
                <a:latin typeface="+mn-lt"/>
                <a:cs typeface="Tahoma" panose="020B0604030504040204" pitchFamily="34" charset="0"/>
              </a:rPr>
              <a:t>I-MIBG</a:t>
            </a:r>
            <a:r>
              <a:rPr lang="sr-Latn-RS" altLang="en-US" sz="3200" b="1" dirty="0" smtClean="0">
                <a:solidFill>
                  <a:srgbClr val="FFFF00"/>
                </a:solidFill>
                <a:latin typeface="+mn-lt"/>
                <a:cs typeface="Tahoma" panose="020B0604030504040204" pitchFamily="34" charset="0"/>
              </a:rPr>
              <a:t> </a:t>
            </a:r>
            <a:r>
              <a:rPr lang="it-IT" sz="3200" b="1" dirty="0" smtClean="0">
                <a:latin typeface="+mn-lt"/>
              </a:rPr>
              <a:t>Meta Iodo Benzyl Guanidine.</a:t>
            </a:r>
          </a:p>
        </p:txBody>
      </p:sp>
      <p:sp>
        <p:nvSpPr>
          <p:cNvPr id="3" name="Rectangle 2"/>
          <p:cNvSpPr/>
          <p:nvPr/>
        </p:nvSpPr>
        <p:spPr>
          <a:xfrm>
            <a:off x="228600" y="1524000"/>
            <a:ext cx="5105400" cy="5139869"/>
          </a:xfrm>
          <a:prstGeom prst="rect">
            <a:avLst/>
          </a:prstGeom>
        </p:spPr>
        <p:txBody>
          <a:bodyPr wrap="square">
            <a:spAutoFit/>
          </a:bodyPr>
          <a:lstStyle/>
          <a:p>
            <a:r>
              <a:rPr lang="en-US" sz="3200" dirty="0" err="1" smtClean="0"/>
              <a:t>Neuroblastoma</a:t>
            </a:r>
            <a:r>
              <a:rPr lang="en-US" sz="3200" dirty="0" smtClean="0"/>
              <a:t>:</a:t>
            </a:r>
            <a:endParaRPr lang="sr-Latn-RS" sz="3200" dirty="0" smtClean="0"/>
          </a:p>
          <a:p>
            <a:endParaRPr lang="en-US" sz="3200" dirty="0" smtClean="0"/>
          </a:p>
          <a:p>
            <a:r>
              <a:rPr lang="en-US" sz="2400" dirty="0" smtClean="0"/>
              <a:t>● A common tumor in children under the age of five.</a:t>
            </a:r>
          </a:p>
          <a:p>
            <a:r>
              <a:rPr lang="en-US" sz="2400" dirty="0" smtClean="0"/>
              <a:t>● They usually present complaining of abdominal</a:t>
            </a:r>
            <a:r>
              <a:rPr lang="sr-Latn-RS" sz="2400" dirty="0" smtClean="0"/>
              <a:t> </a:t>
            </a:r>
            <a:r>
              <a:rPr lang="en-US" sz="2400" dirty="0" smtClean="0"/>
              <a:t>masses.</a:t>
            </a:r>
          </a:p>
          <a:p>
            <a:r>
              <a:rPr lang="en-US" sz="2400" dirty="0" smtClean="0"/>
              <a:t>● The role of MIBG scan is to detect the primary</a:t>
            </a:r>
            <a:r>
              <a:rPr lang="sr-Latn-RS" sz="2400" dirty="0" smtClean="0"/>
              <a:t> </a:t>
            </a:r>
            <a:r>
              <a:rPr lang="en-US" sz="2400" dirty="0" smtClean="0"/>
              <a:t>tumor and distant metastases.</a:t>
            </a:r>
          </a:p>
          <a:p>
            <a:r>
              <a:rPr lang="en-US" sz="2400" dirty="0" smtClean="0"/>
              <a:t>● </a:t>
            </a:r>
            <a:r>
              <a:rPr lang="en-US" sz="2400" dirty="0" smtClean="0"/>
              <a:t>Planar </a:t>
            </a:r>
            <a:r>
              <a:rPr lang="en-US" sz="2400" dirty="0" smtClean="0"/>
              <a:t>image shows a focal area of abnormal</a:t>
            </a:r>
            <a:r>
              <a:rPr lang="sr-Latn-RS" sz="2400" dirty="0" smtClean="0"/>
              <a:t> </a:t>
            </a:r>
            <a:r>
              <a:rPr lang="en-US" sz="2400" dirty="0" smtClean="0"/>
              <a:t>uptake in the abdomen.</a:t>
            </a:r>
          </a:p>
          <a:p>
            <a:r>
              <a:rPr lang="en-US" sz="2400" dirty="0" smtClean="0"/>
              <a:t>● SPECT CT shows its exact localization.</a:t>
            </a:r>
            <a:endParaRPr lang="en-US" sz="2400" dirty="0"/>
          </a:p>
        </p:txBody>
      </p:sp>
      <p:pic>
        <p:nvPicPr>
          <p:cNvPr id="8194" name="Picture 2"/>
          <p:cNvPicPr>
            <a:picLocks noChangeAspect="1" noChangeArrowheads="1"/>
          </p:cNvPicPr>
          <p:nvPr/>
        </p:nvPicPr>
        <p:blipFill>
          <a:blip r:embed="rId2" cstate="print"/>
          <a:srcRect/>
          <a:stretch>
            <a:fillRect/>
          </a:stretch>
        </p:blipFill>
        <p:spPr bwMode="auto">
          <a:xfrm>
            <a:off x="5562600" y="1981200"/>
            <a:ext cx="6629400" cy="2479139"/>
          </a:xfrm>
          <a:prstGeom prst="rect">
            <a:avLst/>
          </a:prstGeom>
          <a:noFill/>
          <a:ln w="9525">
            <a:noFill/>
            <a:miter lim="800000"/>
            <a:headEnd/>
            <a:tailEnd/>
          </a:ln>
        </p:spPr>
      </p:pic>
      <p:pic>
        <p:nvPicPr>
          <p:cNvPr id="8195" name="Picture 3"/>
          <p:cNvPicPr>
            <a:picLocks noChangeAspect="1" noChangeArrowheads="1"/>
          </p:cNvPicPr>
          <p:nvPr/>
        </p:nvPicPr>
        <p:blipFill>
          <a:blip r:embed="rId3" cstate="print"/>
          <a:srcRect/>
          <a:stretch>
            <a:fillRect/>
          </a:stretch>
        </p:blipFill>
        <p:spPr bwMode="auto">
          <a:xfrm>
            <a:off x="6934200" y="4519613"/>
            <a:ext cx="3936565" cy="2338387"/>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3" name="object 6"/>
          <p:cNvSpPr>
            <a:spLocks/>
          </p:cNvSpPr>
          <p:nvPr/>
        </p:nvSpPr>
        <p:spPr bwMode="auto">
          <a:xfrm>
            <a:off x="2895600" y="1676400"/>
            <a:ext cx="685800" cy="152400"/>
          </a:xfrm>
          <a:custGeom>
            <a:avLst/>
            <a:gdLst>
              <a:gd name="T0" fmla="*/ 76200 w 685800"/>
              <a:gd name="T1" fmla="*/ 0 h 152400"/>
              <a:gd name="T2" fmla="*/ 0 w 685800"/>
              <a:gd name="T3" fmla="*/ 76200 h 152400"/>
              <a:gd name="T4" fmla="*/ 76200 w 685800"/>
              <a:gd name="T5" fmla="*/ 152400 h 152400"/>
              <a:gd name="T6" fmla="*/ 76200 w 685800"/>
              <a:gd name="T7" fmla="*/ 114300 h 152400"/>
              <a:gd name="T8" fmla="*/ 685800 w 685800"/>
              <a:gd name="T9" fmla="*/ 114300 h 152400"/>
              <a:gd name="T10" fmla="*/ 685800 w 685800"/>
              <a:gd name="T11" fmla="*/ 38100 h 152400"/>
              <a:gd name="T12" fmla="*/ 76200 w 685800"/>
              <a:gd name="T13" fmla="*/ 38100 h 152400"/>
              <a:gd name="T14" fmla="*/ 76200 w 685800"/>
              <a:gd name="T15" fmla="*/ 0 h 1524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5800" h="152400">
                <a:moveTo>
                  <a:pt x="76200" y="0"/>
                </a:moveTo>
                <a:lnTo>
                  <a:pt x="0" y="76200"/>
                </a:lnTo>
                <a:lnTo>
                  <a:pt x="76200" y="152400"/>
                </a:lnTo>
                <a:lnTo>
                  <a:pt x="76200" y="114300"/>
                </a:lnTo>
                <a:lnTo>
                  <a:pt x="685800" y="114300"/>
                </a:lnTo>
                <a:lnTo>
                  <a:pt x="685800" y="38100"/>
                </a:lnTo>
                <a:lnTo>
                  <a:pt x="76200" y="38100"/>
                </a:lnTo>
                <a:lnTo>
                  <a:pt x="76200" y="0"/>
                </a:ln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en-GB"/>
          </a:p>
        </p:txBody>
      </p:sp>
      <p:sp>
        <p:nvSpPr>
          <p:cNvPr id="34824" name="object 7"/>
          <p:cNvSpPr>
            <a:spLocks/>
          </p:cNvSpPr>
          <p:nvPr/>
        </p:nvSpPr>
        <p:spPr bwMode="auto">
          <a:xfrm>
            <a:off x="2895600" y="1676400"/>
            <a:ext cx="685800" cy="152400"/>
          </a:xfrm>
          <a:custGeom>
            <a:avLst/>
            <a:gdLst>
              <a:gd name="T0" fmla="*/ 0 w 685800"/>
              <a:gd name="T1" fmla="*/ 76200 h 152400"/>
              <a:gd name="T2" fmla="*/ 76200 w 685800"/>
              <a:gd name="T3" fmla="*/ 0 h 152400"/>
              <a:gd name="T4" fmla="*/ 76200 w 685800"/>
              <a:gd name="T5" fmla="*/ 38100 h 152400"/>
              <a:gd name="T6" fmla="*/ 685800 w 685800"/>
              <a:gd name="T7" fmla="*/ 38100 h 152400"/>
              <a:gd name="T8" fmla="*/ 685800 w 685800"/>
              <a:gd name="T9" fmla="*/ 114300 h 152400"/>
              <a:gd name="T10" fmla="*/ 76200 w 685800"/>
              <a:gd name="T11" fmla="*/ 114300 h 152400"/>
              <a:gd name="T12" fmla="*/ 76200 w 685800"/>
              <a:gd name="T13" fmla="*/ 152400 h 152400"/>
              <a:gd name="T14" fmla="*/ 0 w 685800"/>
              <a:gd name="T15" fmla="*/ 76200 h 1524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5800" h="152400">
                <a:moveTo>
                  <a:pt x="0" y="76200"/>
                </a:moveTo>
                <a:lnTo>
                  <a:pt x="76200" y="0"/>
                </a:lnTo>
                <a:lnTo>
                  <a:pt x="76200" y="38100"/>
                </a:lnTo>
                <a:lnTo>
                  <a:pt x="685800" y="38100"/>
                </a:lnTo>
                <a:lnTo>
                  <a:pt x="685800" y="114300"/>
                </a:lnTo>
                <a:lnTo>
                  <a:pt x="76200" y="114300"/>
                </a:lnTo>
                <a:lnTo>
                  <a:pt x="76200" y="152400"/>
                </a:lnTo>
                <a:lnTo>
                  <a:pt x="0" y="76200"/>
                </a:lnTo>
                <a:close/>
              </a:path>
            </a:pathLst>
          </a:custGeom>
          <a:noFill/>
          <a:ln w="25400">
            <a:solidFill>
              <a:srgbClr val="C00000"/>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p>
            <a:endParaRPr lang="en-GB"/>
          </a:p>
        </p:txBody>
      </p:sp>
      <p:sp>
        <p:nvSpPr>
          <p:cNvPr id="34828" name="object 13"/>
          <p:cNvSpPr>
            <a:spLocks/>
          </p:cNvSpPr>
          <p:nvPr/>
        </p:nvSpPr>
        <p:spPr bwMode="auto">
          <a:xfrm>
            <a:off x="2024063" y="1123950"/>
            <a:ext cx="341312" cy="552450"/>
          </a:xfrm>
          <a:custGeom>
            <a:avLst/>
            <a:gdLst>
              <a:gd name="T0" fmla="*/ 75968 w 340994"/>
              <a:gd name="T1" fmla="*/ 316726 h 552450"/>
              <a:gd name="T2" fmla="*/ 61396 w 340994"/>
              <a:gd name="T3" fmla="*/ 317722 h 552450"/>
              <a:gd name="T4" fmla="*/ 48270 w 340994"/>
              <a:gd name="T5" fmla="*/ 324100 h 552450"/>
              <a:gd name="T6" fmla="*/ 38265 w 340994"/>
              <a:gd name="T7" fmla="*/ 335407 h 552450"/>
              <a:gd name="T8" fmla="*/ 33439 w 340994"/>
              <a:gd name="T9" fmla="*/ 349775 h 552450"/>
              <a:gd name="T10" fmla="*/ 34455 w 340994"/>
              <a:gd name="T11" fmla="*/ 364347 h 552450"/>
              <a:gd name="T12" fmla="*/ 40861 w 340994"/>
              <a:gd name="T13" fmla="*/ 377465 h 552450"/>
              <a:gd name="T14" fmla="*/ 52209 w 340994"/>
              <a:gd name="T15" fmla="*/ 387476 h 552450"/>
              <a:gd name="T16" fmla="*/ 337972 w 340994"/>
              <a:gd name="T17" fmla="*/ 552450 h 552450"/>
              <a:gd name="T18" fmla="*/ 338389 w 340994"/>
              <a:gd name="T19" fmla="*/ 505713 h 552450"/>
              <a:gd name="T20" fmla="*/ 267373 w 340994"/>
              <a:gd name="T21" fmla="*/ 505713 h 552450"/>
              <a:gd name="T22" fmla="*/ 197456 w 340994"/>
              <a:gd name="T23" fmla="*/ 383369 h 552450"/>
              <a:gd name="T24" fmla="*/ 90309 w 340994"/>
              <a:gd name="T25" fmla="*/ 321563 h 552450"/>
              <a:gd name="T26" fmla="*/ 75968 w 340994"/>
              <a:gd name="T27" fmla="*/ 316726 h 552450"/>
              <a:gd name="T28" fmla="*/ 197456 w 340994"/>
              <a:gd name="T29" fmla="*/ 383369 h 552450"/>
              <a:gd name="T30" fmla="*/ 267373 w 340994"/>
              <a:gd name="T31" fmla="*/ 505713 h 552450"/>
              <a:gd name="T32" fmla="*/ 300900 w 340994"/>
              <a:gd name="T33" fmla="*/ 486537 h 552450"/>
              <a:gd name="T34" fmla="*/ 262356 w 340994"/>
              <a:gd name="T35" fmla="*/ 486537 h 552450"/>
              <a:gd name="T36" fmla="*/ 262940 w 340994"/>
              <a:gd name="T37" fmla="*/ 421141 h 552450"/>
              <a:gd name="T38" fmla="*/ 197456 w 340994"/>
              <a:gd name="T39" fmla="*/ 383369 h 552450"/>
              <a:gd name="T40" fmla="*/ 303161 w 340994"/>
              <a:gd name="T41" fmla="*/ 184023 h 552450"/>
              <a:gd name="T42" fmla="*/ 267846 w 340994"/>
              <a:gd name="T43" fmla="*/ 207043 h 552450"/>
              <a:gd name="T44" fmla="*/ 263615 w 340994"/>
              <a:gd name="T45" fmla="*/ 345508 h 552450"/>
              <a:gd name="T46" fmla="*/ 333540 w 340994"/>
              <a:gd name="T47" fmla="*/ 467868 h 552450"/>
              <a:gd name="T48" fmla="*/ 267373 w 340994"/>
              <a:gd name="T49" fmla="*/ 505713 h 552450"/>
              <a:gd name="T50" fmla="*/ 338389 w 340994"/>
              <a:gd name="T51" fmla="*/ 505713 h 552450"/>
              <a:gd name="T52" fmla="*/ 340918 w 340994"/>
              <a:gd name="T53" fmla="*/ 222503 h 552450"/>
              <a:gd name="T54" fmla="*/ 338058 w 340994"/>
              <a:gd name="T55" fmla="*/ 207633 h 552450"/>
              <a:gd name="T56" fmla="*/ 330003 w 340994"/>
              <a:gd name="T57" fmla="*/ 195452 h 552450"/>
              <a:gd name="T58" fmla="*/ 317965 w 340994"/>
              <a:gd name="T59" fmla="*/ 187178 h 552450"/>
              <a:gd name="T60" fmla="*/ 303161 w 340994"/>
              <a:gd name="T61" fmla="*/ 184023 h 552450"/>
              <a:gd name="T62" fmla="*/ 262940 w 340994"/>
              <a:gd name="T63" fmla="*/ 421141 h 552450"/>
              <a:gd name="T64" fmla="*/ 262356 w 340994"/>
              <a:gd name="T65" fmla="*/ 486537 h 552450"/>
              <a:gd name="T66" fmla="*/ 319506 w 340994"/>
              <a:gd name="T67" fmla="*/ 453771 h 552450"/>
              <a:gd name="T68" fmla="*/ 262940 w 340994"/>
              <a:gd name="T69" fmla="*/ 421141 h 552450"/>
              <a:gd name="T70" fmla="*/ 263615 w 340994"/>
              <a:gd name="T71" fmla="*/ 345508 h 552450"/>
              <a:gd name="T72" fmla="*/ 262940 w 340994"/>
              <a:gd name="T73" fmla="*/ 421141 h 552450"/>
              <a:gd name="T74" fmla="*/ 319506 w 340994"/>
              <a:gd name="T75" fmla="*/ 453771 h 552450"/>
              <a:gd name="T76" fmla="*/ 262356 w 340994"/>
              <a:gd name="T77" fmla="*/ 486537 h 552450"/>
              <a:gd name="T78" fmla="*/ 300900 w 340994"/>
              <a:gd name="T79" fmla="*/ 486537 h 552450"/>
              <a:gd name="T80" fmla="*/ 333540 w 340994"/>
              <a:gd name="T81" fmla="*/ 467868 h 552450"/>
              <a:gd name="T82" fmla="*/ 263615 w 340994"/>
              <a:gd name="T83" fmla="*/ 345508 h 552450"/>
              <a:gd name="T84" fmla="*/ 66166 w 340994"/>
              <a:gd name="T85" fmla="*/ 0 h 552450"/>
              <a:gd name="T86" fmla="*/ 0 w 340994"/>
              <a:gd name="T87" fmla="*/ 37846 h 552450"/>
              <a:gd name="T88" fmla="*/ 197456 w 340994"/>
              <a:gd name="T89" fmla="*/ 383369 h 552450"/>
              <a:gd name="T90" fmla="*/ 262940 w 340994"/>
              <a:gd name="T91" fmla="*/ 421141 h 552450"/>
              <a:gd name="T92" fmla="*/ 263615 w 340994"/>
              <a:gd name="T93" fmla="*/ 345508 h 552450"/>
              <a:gd name="T94" fmla="*/ 66166 w 340994"/>
              <a:gd name="T95" fmla="*/ 0 h 552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0994" h="552450">
                <a:moveTo>
                  <a:pt x="75968" y="316726"/>
                </a:moveTo>
                <a:lnTo>
                  <a:pt x="61396" y="317722"/>
                </a:lnTo>
                <a:lnTo>
                  <a:pt x="48270" y="324100"/>
                </a:lnTo>
                <a:lnTo>
                  <a:pt x="38265" y="335407"/>
                </a:lnTo>
                <a:lnTo>
                  <a:pt x="33439" y="349775"/>
                </a:lnTo>
                <a:lnTo>
                  <a:pt x="34455" y="364347"/>
                </a:lnTo>
                <a:lnTo>
                  <a:pt x="40861" y="377465"/>
                </a:lnTo>
                <a:lnTo>
                  <a:pt x="52209" y="387476"/>
                </a:lnTo>
                <a:lnTo>
                  <a:pt x="337972" y="552450"/>
                </a:lnTo>
                <a:lnTo>
                  <a:pt x="338389" y="505713"/>
                </a:lnTo>
                <a:lnTo>
                  <a:pt x="267373" y="505713"/>
                </a:lnTo>
                <a:lnTo>
                  <a:pt x="197456" y="383369"/>
                </a:lnTo>
                <a:lnTo>
                  <a:pt x="90309" y="321563"/>
                </a:lnTo>
                <a:lnTo>
                  <a:pt x="75968" y="316726"/>
                </a:lnTo>
                <a:close/>
              </a:path>
              <a:path w="340994" h="552450">
                <a:moveTo>
                  <a:pt x="197456" y="383369"/>
                </a:moveTo>
                <a:lnTo>
                  <a:pt x="267373" y="505713"/>
                </a:lnTo>
                <a:lnTo>
                  <a:pt x="300900" y="486537"/>
                </a:lnTo>
                <a:lnTo>
                  <a:pt x="262356" y="486537"/>
                </a:lnTo>
                <a:lnTo>
                  <a:pt x="262940" y="421141"/>
                </a:lnTo>
                <a:lnTo>
                  <a:pt x="197456" y="383369"/>
                </a:lnTo>
                <a:close/>
              </a:path>
              <a:path w="340994" h="552450">
                <a:moveTo>
                  <a:pt x="303161" y="184023"/>
                </a:moveTo>
                <a:lnTo>
                  <a:pt x="267846" y="207043"/>
                </a:lnTo>
                <a:lnTo>
                  <a:pt x="263615" y="345508"/>
                </a:lnTo>
                <a:lnTo>
                  <a:pt x="333540" y="467868"/>
                </a:lnTo>
                <a:lnTo>
                  <a:pt x="267373" y="505713"/>
                </a:lnTo>
                <a:lnTo>
                  <a:pt x="338389" y="505713"/>
                </a:lnTo>
                <a:lnTo>
                  <a:pt x="340918" y="222503"/>
                </a:lnTo>
                <a:lnTo>
                  <a:pt x="338058" y="207633"/>
                </a:lnTo>
                <a:lnTo>
                  <a:pt x="330003" y="195452"/>
                </a:lnTo>
                <a:lnTo>
                  <a:pt x="317965" y="187178"/>
                </a:lnTo>
                <a:lnTo>
                  <a:pt x="303161" y="184023"/>
                </a:lnTo>
                <a:close/>
              </a:path>
              <a:path w="340994" h="552450">
                <a:moveTo>
                  <a:pt x="262940" y="421141"/>
                </a:moveTo>
                <a:lnTo>
                  <a:pt x="262356" y="486537"/>
                </a:lnTo>
                <a:lnTo>
                  <a:pt x="319506" y="453771"/>
                </a:lnTo>
                <a:lnTo>
                  <a:pt x="262940" y="421141"/>
                </a:lnTo>
                <a:close/>
              </a:path>
              <a:path w="340994" h="552450">
                <a:moveTo>
                  <a:pt x="263615" y="345508"/>
                </a:moveTo>
                <a:lnTo>
                  <a:pt x="262940" y="421141"/>
                </a:lnTo>
                <a:lnTo>
                  <a:pt x="319506" y="453771"/>
                </a:lnTo>
                <a:lnTo>
                  <a:pt x="262356" y="486537"/>
                </a:lnTo>
                <a:lnTo>
                  <a:pt x="300900" y="486537"/>
                </a:lnTo>
                <a:lnTo>
                  <a:pt x="333540" y="467868"/>
                </a:lnTo>
                <a:lnTo>
                  <a:pt x="263615" y="345508"/>
                </a:lnTo>
                <a:close/>
              </a:path>
              <a:path w="340994" h="552450">
                <a:moveTo>
                  <a:pt x="66166" y="0"/>
                </a:moveTo>
                <a:lnTo>
                  <a:pt x="0" y="37846"/>
                </a:lnTo>
                <a:lnTo>
                  <a:pt x="197456" y="383369"/>
                </a:lnTo>
                <a:lnTo>
                  <a:pt x="262940" y="421141"/>
                </a:lnTo>
                <a:lnTo>
                  <a:pt x="263615" y="345508"/>
                </a:lnTo>
                <a:lnTo>
                  <a:pt x="66166" y="0"/>
                </a:ln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en-GB"/>
          </a:p>
        </p:txBody>
      </p:sp>
      <p:grpSp>
        <p:nvGrpSpPr>
          <p:cNvPr id="2" name="Group 1"/>
          <p:cNvGrpSpPr/>
          <p:nvPr/>
        </p:nvGrpSpPr>
        <p:grpSpPr>
          <a:xfrm>
            <a:off x="4572000" y="3187700"/>
            <a:ext cx="3962400" cy="3670300"/>
            <a:chOff x="5450970" y="2286000"/>
            <a:chExt cx="4821238" cy="4356100"/>
          </a:xfrm>
        </p:grpSpPr>
        <p:sp>
          <p:nvSpPr>
            <p:cNvPr id="15" name="object 4"/>
            <p:cNvSpPr/>
            <p:nvPr/>
          </p:nvSpPr>
          <p:spPr>
            <a:xfrm>
              <a:off x="8539344" y="2339606"/>
              <a:ext cx="1704759" cy="1786127"/>
            </a:xfrm>
            <a:prstGeom prst="rect">
              <a:avLst/>
            </a:prstGeom>
            <a:blipFill>
              <a:blip r:embed="rId3" cstate="print"/>
              <a:srcRect/>
              <a:stretch>
                <a:fillRect t="-8882"/>
              </a:stretch>
            </a:blipFill>
          </p:spPr>
          <p:txBody>
            <a:bodyPr lIns="0" tIns="0" rIns="0" bIns="0"/>
            <a:lstStyle/>
            <a:p>
              <a:pPr eaLnBrk="1" hangingPunct="1">
                <a:defRPr/>
              </a:pPr>
              <a:endParaRPr/>
            </a:p>
          </p:txBody>
        </p:sp>
        <p:sp>
          <p:nvSpPr>
            <p:cNvPr id="34822" name="object 4"/>
            <p:cNvSpPr>
              <a:spLocks/>
            </p:cNvSpPr>
            <p:nvPr/>
          </p:nvSpPr>
          <p:spPr bwMode="auto">
            <a:xfrm>
              <a:off x="8884733" y="2486024"/>
              <a:ext cx="685800" cy="228600"/>
            </a:xfrm>
            <a:custGeom>
              <a:avLst/>
              <a:gdLst>
                <a:gd name="T0" fmla="*/ 114300 w 685800"/>
                <a:gd name="T1" fmla="*/ 0 h 228600"/>
                <a:gd name="T2" fmla="*/ 0 w 685800"/>
                <a:gd name="T3" fmla="*/ 114300 h 228600"/>
                <a:gd name="T4" fmla="*/ 114300 w 685800"/>
                <a:gd name="T5" fmla="*/ 228600 h 228600"/>
                <a:gd name="T6" fmla="*/ 114300 w 685800"/>
                <a:gd name="T7" fmla="*/ 171450 h 228600"/>
                <a:gd name="T8" fmla="*/ 685800 w 685800"/>
                <a:gd name="T9" fmla="*/ 171450 h 228600"/>
                <a:gd name="T10" fmla="*/ 685800 w 685800"/>
                <a:gd name="T11" fmla="*/ 57150 h 228600"/>
                <a:gd name="T12" fmla="*/ 114300 w 685800"/>
                <a:gd name="T13" fmla="*/ 57150 h 228600"/>
                <a:gd name="T14" fmla="*/ 114300 w 685800"/>
                <a:gd name="T15" fmla="*/ 0 h 228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5800" h="228600">
                  <a:moveTo>
                    <a:pt x="114300" y="0"/>
                  </a:moveTo>
                  <a:lnTo>
                    <a:pt x="0" y="114300"/>
                  </a:lnTo>
                  <a:lnTo>
                    <a:pt x="114300" y="228600"/>
                  </a:lnTo>
                  <a:lnTo>
                    <a:pt x="114300" y="171450"/>
                  </a:lnTo>
                  <a:lnTo>
                    <a:pt x="685800" y="171450"/>
                  </a:lnTo>
                  <a:lnTo>
                    <a:pt x="685800" y="57150"/>
                  </a:lnTo>
                  <a:lnTo>
                    <a:pt x="114300" y="57150"/>
                  </a:lnTo>
                  <a:lnTo>
                    <a:pt x="114300" y="0"/>
                  </a:ln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en-GB"/>
            </a:p>
          </p:txBody>
        </p:sp>
        <p:sp>
          <p:nvSpPr>
            <p:cNvPr id="34825" name="object 8"/>
            <p:cNvSpPr>
              <a:spLocks noChangeArrowheads="1"/>
            </p:cNvSpPr>
            <p:nvPr/>
          </p:nvSpPr>
          <p:spPr bwMode="auto">
            <a:xfrm>
              <a:off x="5485895" y="4732337"/>
              <a:ext cx="2819400" cy="1909762"/>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4826" name="object 10"/>
            <p:cNvSpPr>
              <a:spLocks noChangeArrowheads="1"/>
            </p:cNvSpPr>
            <p:nvPr/>
          </p:nvSpPr>
          <p:spPr bwMode="auto">
            <a:xfrm>
              <a:off x="5450970" y="2286000"/>
              <a:ext cx="2819400" cy="2386013"/>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4827" name="object 11"/>
            <p:cNvSpPr>
              <a:spLocks/>
            </p:cNvSpPr>
            <p:nvPr/>
          </p:nvSpPr>
          <p:spPr bwMode="auto">
            <a:xfrm>
              <a:off x="5501770" y="4751388"/>
              <a:ext cx="565150" cy="858837"/>
            </a:xfrm>
            <a:custGeom>
              <a:avLst/>
              <a:gdLst>
                <a:gd name="T0" fmla="*/ 292677 w 565785"/>
                <a:gd name="T1" fmla="*/ 635690 h 859154"/>
                <a:gd name="T2" fmla="*/ 278177 w 565785"/>
                <a:gd name="T3" fmla="*/ 637413 h 859154"/>
                <a:gd name="T4" fmla="*/ 265368 w 565785"/>
                <a:gd name="T5" fmla="*/ 644469 h 859154"/>
                <a:gd name="T6" fmla="*/ 255905 w 565785"/>
                <a:gd name="T7" fmla="*/ 656336 h 859154"/>
                <a:gd name="T8" fmla="*/ 251767 w 565785"/>
                <a:gd name="T9" fmla="*/ 670871 h 859154"/>
                <a:gd name="T10" fmla="*/ 253476 w 565785"/>
                <a:gd name="T11" fmla="*/ 685371 h 859154"/>
                <a:gd name="T12" fmla="*/ 260494 w 565785"/>
                <a:gd name="T13" fmla="*/ 698180 h 859154"/>
                <a:gd name="T14" fmla="*/ 272288 w 565785"/>
                <a:gd name="T15" fmla="*/ 707644 h 859154"/>
                <a:gd name="T16" fmla="*/ 565657 w 565785"/>
                <a:gd name="T17" fmla="*/ 858799 h 859154"/>
                <a:gd name="T18" fmla="*/ 563971 w 565785"/>
                <a:gd name="T19" fmla="*/ 815454 h 859154"/>
                <a:gd name="T20" fmla="*/ 492887 w 565785"/>
                <a:gd name="T21" fmla="*/ 815454 h 859154"/>
                <a:gd name="T22" fmla="*/ 417197 w 565785"/>
                <a:gd name="T23" fmla="*/ 696509 h 859154"/>
                <a:gd name="T24" fmla="*/ 307213 w 565785"/>
                <a:gd name="T25" fmla="*/ 639826 h 859154"/>
                <a:gd name="T26" fmla="*/ 292677 w 565785"/>
                <a:gd name="T27" fmla="*/ 635690 h 859154"/>
                <a:gd name="T28" fmla="*/ 417197 w 565785"/>
                <a:gd name="T29" fmla="*/ 696509 h 859154"/>
                <a:gd name="T30" fmla="*/ 492887 w 565785"/>
                <a:gd name="T31" fmla="*/ 815454 h 859154"/>
                <a:gd name="T32" fmla="*/ 522812 w 565785"/>
                <a:gd name="T33" fmla="*/ 796417 h 859154"/>
                <a:gd name="T34" fmla="*/ 486918 w 565785"/>
                <a:gd name="T35" fmla="*/ 796417 h 859154"/>
                <a:gd name="T36" fmla="*/ 484410 w 565785"/>
                <a:gd name="T37" fmla="*/ 731149 h 859154"/>
                <a:gd name="T38" fmla="*/ 417197 w 565785"/>
                <a:gd name="T39" fmla="*/ 696509 h 859154"/>
                <a:gd name="T40" fmla="*/ 513333 w 565785"/>
                <a:gd name="T41" fmla="*/ 492506 h 859154"/>
                <a:gd name="T42" fmla="*/ 498600 w 565785"/>
                <a:gd name="T43" fmla="*/ 496052 h 859154"/>
                <a:gd name="T44" fmla="*/ 486806 w 565785"/>
                <a:gd name="T45" fmla="*/ 504682 h 859154"/>
                <a:gd name="T46" fmla="*/ 479133 w 565785"/>
                <a:gd name="T47" fmla="*/ 517098 h 859154"/>
                <a:gd name="T48" fmla="*/ 476757 w 565785"/>
                <a:gd name="T49" fmla="*/ 532003 h 859154"/>
                <a:gd name="T50" fmla="*/ 481511 w 565785"/>
                <a:gd name="T51" fmla="*/ 655708 h 859154"/>
                <a:gd name="T52" fmla="*/ 557149 w 565785"/>
                <a:gd name="T53" fmla="*/ 774573 h 859154"/>
                <a:gd name="T54" fmla="*/ 492887 w 565785"/>
                <a:gd name="T55" fmla="*/ 815454 h 859154"/>
                <a:gd name="T56" fmla="*/ 563971 w 565785"/>
                <a:gd name="T57" fmla="*/ 815454 h 859154"/>
                <a:gd name="T58" fmla="*/ 552831 w 565785"/>
                <a:gd name="T59" fmla="*/ 529082 h 859154"/>
                <a:gd name="T60" fmla="*/ 549302 w 565785"/>
                <a:gd name="T61" fmla="*/ 514348 h 859154"/>
                <a:gd name="T62" fmla="*/ 540702 w 565785"/>
                <a:gd name="T63" fmla="*/ 502554 h 859154"/>
                <a:gd name="T64" fmla="*/ 528292 w 565785"/>
                <a:gd name="T65" fmla="*/ 494881 h 859154"/>
                <a:gd name="T66" fmla="*/ 513333 w 565785"/>
                <a:gd name="T67" fmla="*/ 492506 h 859154"/>
                <a:gd name="T68" fmla="*/ 484410 w 565785"/>
                <a:gd name="T69" fmla="*/ 731149 h 859154"/>
                <a:gd name="T70" fmla="*/ 486918 w 565785"/>
                <a:gd name="T71" fmla="*/ 796417 h 859154"/>
                <a:gd name="T72" fmla="*/ 542544 w 565785"/>
                <a:gd name="T73" fmla="*/ 761111 h 859154"/>
                <a:gd name="T74" fmla="*/ 484410 w 565785"/>
                <a:gd name="T75" fmla="*/ 731149 h 859154"/>
                <a:gd name="T76" fmla="*/ 481511 w 565785"/>
                <a:gd name="T77" fmla="*/ 655708 h 859154"/>
                <a:gd name="T78" fmla="*/ 484410 w 565785"/>
                <a:gd name="T79" fmla="*/ 731149 h 859154"/>
                <a:gd name="T80" fmla="*/ 542544 w 565785"/>
                <a:gd name="T81" fmla="*/ 761111 h 859154"/>
                <a:gd name="T82" fmla="*/ 486918 w 565785"/>
                <a:gd name="T83" fmla="*/ 796417 h 859154"/>
                <a:gd name="T84" fmla="*/ 522812 w 565785"/>
                <a:gd name="T85" fmla="*/ 796417 h 859154"/>
                <a:gd name="T86" fmla="*/ 557149 w 565785"/>
                <a:gd name="T87" fmla="*/ 774573 h 859154"/>
                <a:gd name="T88" fmla="*/ 481511 w 565785"/>
                <a:gd name="T89" fmla="*/ 655708 h 859154"/>
                <a:gd name="T90" fmla="*/ 64262 w 565785"/>
                <a:gd name="T91" fmla="*/ 0 h 859154"/>
                <a:gd name="T92" fmla="*/ 0 w 565785"/>
                <a:gd name="T93" fmla="*/ 40894 h 859154"/>
                <a:gd name="T94" fmla="*/ 417197 w 565785"/>
                <a:gd name="T95" fmla="*/ 696509 h 859154"/>
                <a:gd name="T96" fmla="*/ 484410 w 565785"/>
                <a:gd name="T97" fmla="*/ 731149 h 859154"/>
                <a:gd name="T98" fmla="*/ 481511 w 565785"/>
                <a:gd name="T99" fmla="*/ 655708 h 859154"/>
                <a:gd name="T100" fmla="*/ 64262 w 565785"/>
                <a:gd name="T101" fmla="*/ 0 h 859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65785" h="859154">
                  <a:moveTo>
                    <a:pt x="292677" y="635690"/>
                  </a:moveTo>
                  <a:lnTo>
                    <a:pt x="278177" y="637413"/>
                  </a:lnTo>
                  <a:lnTo>
                    <a:pt x="265368" y="644469"/>
                  </a:lnTo>
                  <a:lnTo>
                    <a:pt x="255905" y="656336"/>
                  </a:lnTo>
                  <a:lnTo>
                    <a:pt x="251767" y="670871"/>
                  </a:lnTo>
                  <a:lnTo>
                    <a:pt x="253476" y="685371"/>
                  </a:lnTo>
                  <a:lnTo>
                    <a:pt x="260494" y="698180"/>
                  </a:lnTo>
                  <a:lnTo>
                    <a:pt x="272288" y="707644"/>
                  </a:lnTo>
                  <a:lnTo>
                    <a:pt x="565657" y="858799"/>
                  </a:lnTo>
                  <a:lnTo>
                    <a:pt x="563971" y="815454"/>
                  </a:lnTo>
                  <a:lnTo>
                    <a:pt x="492887" y="815454"/>
                  </a:lnTo>
                  <a:lnTo>
                    <a:pt x="417197" y="696509"/>
                  </a:lnTo>
                  <a:lnTo>
                    <a:pt x="307213" y="639826"/>
                  </a:lnTo>
                  <a:lnTo>
                    <a:pt x="292677" y="635690"/>
                  </a:lnTo>
                  <a:close/>
                </a:path>
                <a:path w="565785" h="859154">
                  <a:moveTo>
                    <a:pt x="417197" y="696509"/>
                  </a:moveTo>
                  <a:lnTo>
                    <a:pt x="492887" y="815454"/>
                  </a:lnTo>
                  <a:lnTo>
                    <a:pt x="522812" y="796417"/>
                  </a:lnTo>
                  <a:lnTo>
                    <a:pt x="486918" y="796417"/>
                  </a:lnTo>
                  <a:lnTo>
                    <a:pt x="484410" y="731149"/>
                  </a:lnTo>
                  <a:lnTo>
                    <a:pt x="417197" y="696509"/>
                  </a:lnTo>
                  <a:close/>
                </a:path>
                <a:path w="565785" h="859154">
                  <a:moveTo>
                    <a:pt x="513333" y="492506"/>
                  </a:moveTo>
                  <a:lnTo>
                    <a:pt x="498600" y="496052"/>
                  </a:lnTo>
                  <a:lnTo>
                    <a:pt x="486806" y="504682"/>
                  </a:lnTo>
                  <a:lnTo>
                    <a:pt x="479133" y="517098"/>
                  </a:lnTo>
                  <a:lnTo>
                    <a:pt x="476757" y="532003"/>
                  </a:lnTo>
                  <a:lnTo>
                    <a:pt x="481511" y="655708"/>
                  </a:lnTo>
                  <a:lnTo>
                    <a:pt x="557149" y="774573"/>
                  </a:lnTo>
                  <a:lnTo>
                    <a:pt x="492887" y="815454"/>
                  </a:lnTo>
                  <a:lnTo>
                    <a:pt x="563971" y="815454"/>
                  </a:lnTo>
                  <a:lnTo>
                    <a:pt x="552831" y="529082"/>
                  </a:lnTo>
                  <a:lnTo>
                    <a:pt x="549302" y="514348"/>
                  </a:lnTo>
                  <a:lnTo>
                    <a:pt x="540702" y="502554"/>
                  </a:lnTo>
                  <a:lnTo>
                    <a:pt x="528292" y="494881"/>
                  </a:lnTo>
                  <a:lnTo>
                    <a:pt x="513333" y="492506"/>
                  </a:lnTo>
                  <a:close/>
                </a:path>
                <a:path w="565785" h="859154">
                  <a:moveTo>
                    <a:pt x="484410" y="731149"/>
                  </a:moveTo>
                  <a:lnTo>
                    <a:pt x="486918" y="796417"/>
                  </a:lnTo>
                  <a:lnTo>
                    <a:pt x="542544" y="761111"/>
                  </a:lnTo>
                  <a:lnTo>
                    <a:pt x="484410" y="731149"/>
                  </a:lnTo>
                  <a:close/>
                </a:path>
                <a:path w="565785" h="859154">
                  <a:moveTo>
                    <a:pt x="481511" y="655708"/>
                  </a:moveTo>
                  <a:lnTo>
                    <a:pt x="484410" y="731149"/>
                  </a:lnTo>
                  <a:lnTo>
                    <a:pt x="542544" y="761111"/>
                  </a:lnTo>
                  <a:lnTo>
                    <a:pt x="486918" y="796417"/>
                  </a:lnTo>
                  <a:lnTo>
                    <a:pt x="522812" y="796417"/>
                  </a:lnTo>
                  <a:lnTo>
                    <a:pt x="557149" y="774573"/>
                  </a:lnTo>
                  <a:lnTo>
                    <a:pt x="481511" y="655708"/>
                  </a:lnTo>
                  <a:close/>
                </a:path>
                <a:path w="565785" h="859154">
                  <a:moveTo>
                    <a:pt x="64262" y="0"/>
                  </a:moveTo>
                  <a:lnTo>
                    <a:pt x="0" y="40894"/>
                  </a:lnTo>
                  <a:lnTo>
                    <a:pt x="417197" y="696509"/>
                  </a:lnTo>
                  <a:lnTo>
                    <a:pt x="484410" y="731149"/>
                  </a:lnTo>
                  <a:lnTo>
                    <a:pt x="481511" y="655708"/>
                  </a:lnTo>
                  <a:lnTo>
                    <a:pt x="64262" y="0"/>
                  </a:ln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en-GB"/>
            </a:p>
          </p:txBody>
        </p:sp>
        <p:sp>
          <p:nvSpPr>
            <p:cNvPr id="34829" name="object 14"/>
            <p:cNvSpPr>
              <a:spLocks/>
            </p:cNvSpPr>
            <p:nvPr/>
          </p:nvSpPr>
          <p:spPr bwMode="auto">
            <a:xfrm>
              <a:off x="5865309" y="2486024"/>
              <a:ext cx="490537" cy="781050"/>
            </a:xfrm>
            <a:custGeom>
              <a:avLst/>
              <a:gdLst>
                <a:gd name="T0" fmla="*/ 222946 w 490219"/>
                <a:gd name="T1" fmla="*/ 551545 h 781685"/>
                <a:gd name="T2" fmla="*/ 208422 w 490219"/>
                <a:gd name="T3" fmla="*/ 552894 h 781685"/>
                <a:gd name="T4" fmla="*/ 195447 w 490219"/>
                <a:gd name="T5" fmla="*/ 559577 h 781685"/>
                <a:gd name="T6" fmla="*/ 185674 w 490219"/>
                <a:gd name="T7" fmla="*/ 571119 h 781685"/>
                <a:gd name="T8" fmla="*/ 181139 w 490219"/>
                <a:gd name="T9" fmla="*/ 585553 h 781685"/>
                <a:gd name="T10" fmla="*/ 182451 w 490219"/>
                <a:gd name="T11" fmla="*/ 600106 h 781685"/>
                <a:gd name="T12" fmla="*/ 189120 w 490219"/>
                <a:gd name="T13" fmla="*/ 613088 h 781685"/>
                <a:gd name="T14" fmla="*/ 200659 w 490219"/>
                <a:gd name="T15" fmla="*/ 622808 h 781685"/>
                <a:gd name="T16" fmla="*/ 489965 w 490219"/>
                <a:gd name="T17" fmla="*/ 781685 h 781685"/>
                <a:gd name="T18" fmla="*/ 489409 w 490219"/>
                <a:gd name="T19" fmla="*/ 736473 h 781685"/>
                <a:gd name="T20" fmla="*/ 418338 w 490219"/>
                <a:gd name="T21" fmla="*/ 736473 h 781685"/>
                <a:gd name="T22" fmla="*/ 345837 w 490219"/>
                <a:gd name="T23" fmla="*/ 615616 h 781685"/>
                <a:gd name="T24" fmla="*/ 237362 w 490219"/>
                <a:gd name="T25" fmla="*/ 556006 h 781685"/>
                <a:gd name="T26" fmla="*/ 222946 w 490219"/>
                <a:gd name="T27" fmla="*/ 551545 h 781685"/>
                <a:gd name="T28" fmla="*/ 345837 w 490219"/>
                <a:gd name="T29" fmla="*/ 615616 h 781685"/>
                <a:gd name="T30" fmla="*/ 418338 w 490219"/>
                <a:gd name="T31" fmla="*/ 736473 h 781685"/>
                <a:gd name="T32" fmla="*/ 450299 w 490219"/>
                <a:gd name="T33" fmla="*/ 717296 h 781685"/>
                <a:gd name="T34" fmla="*/ 412876 w 490219"/>
                <a:gd name="T35" fmla="*/ 717296 h 781685"/>
                <a:gd name="T36" fmla="*/ 412093 w 490219"/>
                <a:gd name="T37" fmla="*/ 652026 h 781685"/>
                <a:gd name="T38" fmla="*/ 345837 w 490219"/>
                <a:gd name="T39" fmla="*/ 615616 h 781685"/>
                <a:gd name="T40" fmla="*/ 447294 w 490219"/>
                <a:gd name="T41" fmla="*/ 414147 h 781685"/>
                <a:gd name="T42" fmla="*/ 432490 w 490219"/>
                <a:gd name="T43" fmla="*/ 417321 h 781685"/>
                <a:gd name="T44" fmla="*/ 420496 w 490219"/>
                <a:gd name="T45" fmla="*/ 425640 h 781685"/>
                <a:gd name="T46" fmla="*/ 412503 w 490219"/>
                <a:gd name="T47" fmla="*/ 437864 h 781685"/>
                <a:gd name="T48" fmla="*/ 409701 w 490219"/>
                <a:gd name="T49" fmla="*/ 452755 h 781685"/>
                <a:gd name="T50" fmla="*/ 411185 w 490219"/>
                <a:gd name="T51" fmla="*/ 576337 h 781685"/>
                <a:gd name="T52" fmla="*/ 483743 w 490219"/>
                <a:gd name="T53" fmla="*/ 697230 h 781685"/>
                <a:gd name="T54" fmla="*/ 418338 w 490219"/>
                <a:gd name="T55" fmla="*/ 736473 h 781685"/>
                <a:gd name="T56" fmla="*/ 489409 w 490219"/>
                <a:gd name="T57" fmla="*/ 736473 h 781685"/>
                <a:gd name="T58" fmla="*/ 485901 w 490219"/>
                <a:gd name="T59" fmla="*/ 451738 h 781685"/>
                <a:gd name="T60" fmla="*/ 482726 w 490219"/>
                <a:gd name="T61" fmla="*/ 436989 h 781685"/>
                <a:gd name="T62" fmla="*/ 474408 w 490219"/>
                <a:gd name="T63" fmla="*/ 424989 h 781685"/>
                <a:gd name="T64" fmla="*/ 462184 w 490219"/>
                <a:gd name="T65" fmla="*/ 416966 h 781685"/>
                <a:gd name="T66" fmla="*/ 447294 w 490219"/>
                <a:gd name="T67" fmla="*/ 414147 h 781685"/>
                <a:gd name="T68" fmla="*/ 412093 w 490219"/>
                <a:gd name="T69" fmla="*/ 652026 h 781685"/>
                <a:gd name="T70" fmla="*/ 412876 w 490219"/>
                <a:gd name="T71" fmla="*/ 717296 h 781685"/>
                <a:gd name="T72" fmla="*/ 469391 w 490219"/>
                <a:gd name="T73" fmla="*/ 683513 h 781685"/>
                <a:gd name="T74" fmla="*/ 412093 w 490219"/>
                <a:gd name="T75" fmla="*/ 652026 h 781685"/>
                <a:gd name="T76" fmla="*/ 411185 w 490219"/>
                <a:gd name="T77" fmla="*/ 576337 h 781685"/>
                <a:gd name="T78" fmla="*/ 412093 w 490219"/>
                <a:gd name="T79" fmla="*/ 652026 h 781685"/>
                <a:gd name="T80" fmla="*/ 469391 w 490219"/>
                <a:gd name="T81" fmla="*/ 683513 h 781685"/>
                <a:gd name="T82" fmla="*/ 412876 w 490219"/>
                <a:gd name="T83" fmla="*/ 717296 h 781685"/>
                <a:gd name="T84" fmla="*/ 450299 w 490219"/>
                <a:gd name="T85" fmla="*/ 717296 h 781685"/>
                <a:gd name="T86" fmla="*/ 483743 w 490219"/>
                <a:gd name="T87" fmla="*/ 697230 h 781685"/>
                <a:gd name="T88" fmla="*/ 411185 w 490219"/>
                <a:gd name="T89" fmla="*/ 576337 h 781685"/>
                <a:gd name="T90" fmla="*/ 65277 w 490219"/>
                <a:gd name="T91" fmla="*/ 0 h 781685"/>
                <a:gd name="T92" fmla="*/ 0 w 490219"/>
                <a:gd name="T93" fmla="*/ 39116 h 781685"/>
                <a:gd name="T94" fmla="*/ 345837 w 490219"/>
                <a:gd name="T95" fmla="*/ 615616 h 781685"/>
                <a:gd name="T96" fmla="*/ 412093 w 490219"/>
                <a:gd name="T97" fmla="*/ 652026 h 781685"/>
                <a:gd name="T98" fmla="*/ 411185 w 490219"/>
                <a:gd name="T99" fmla="*/ 576337 h 781685"/>
                <a:gd name="T100" fmla="*/ 65277 w 490219"/>
                <a:gd name="T101" fmla="*/ 0 h 781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0219" h="781685">
                  <a:moveTo>
                    <a:pt x="222946" y="551545"/>
                  </a:moveTo>
                  <a:lnTo>
                    <a:pt x="208422" y="552894"/>
                  </a:lnTo>
                  <a:lnTo>
                    <a:pt x="195447" y="559577"/>
                  </a:lnTo>
                  <a:lnTo>
                    <a:pt x="185674" y="571119"/>
                  </a:lnTo>
                  <a:lnTo>
                    <a:pt x="181139" y="585553"/>
                  </a:lnTo>
                  <a:lnTo>
                    <a:pt x="182451" y="600106"/>
                  </a:lnTo>
                  <a:lnTo>
                    <a:pt x="189120" y="613088"/>
                  </a:lnTo>
                  <a:lnTo>
                    <a:pt x="200659" y="622808"/>
                  </a:lnTo>
                  <a:lnTo>
                    <a:pt x="489965" y="781685"/>
                  </a:lnTo>
                  <a:lnTo>
                    <a:pt x="489409" y="736473"/>
                  </a:lnTo>
                  <a:lnTo>
                    <a:pt x="418338" y="736473"/>
                  </a:lnTo>
                  <a:lnTo>
                    <a:pt x="345837" y="615616"/>
                  </a:lnTo>
                  <a:lnTo>
                    <a:pt x="237362" y="556006"/>
                  </a:lnTo>
                  <a:lnTo>
                    <a:pt x="222946" y="551545"/>
                  </a:lnTo>
                  <a:close/>
                </a:path>
                <a:path w="490219" h="781685">
                  <a:moveTo>
                    <a:pt x="345837" y="615616"/>
                  </a:moveTo>
                  <a:lnTo>
                    <a:pt x="418338" y="736473"/>
                  </a:lnTo>
                  <a:lnTo>
                    <a:pt x="450299" y="717296"/>
                  </a:lnTo>
                  <a:lnTo>
                    <a:pt x="412876" y="717296"/>
                  </a:lnTo>
                  <a:lnTo>
                    <a:pt x="412093" y="652026"/>
                  </a:lnTo>
                  <a:lnTo>
                    <a:pt x="345837" y="615616"/>
                  </a:lnTo>
                  <a:close/>
                </a:path>
                <a:path w="490219" h="781685">
                  <a:moveTo>
                    <a:pt x="447294" y="414147"/>
                  </a:moveTo>
                  <a:lnTo>
                    <a:pt x="432490" y="417321"/>
                  </a:lnTo>
                  <a:lnTo>
                    <a:pt x="420496" y="425640"/>
                  </a:lnTo>
                  <a:lnTo>
                    <a:pt x="412503" y="437864"/>
                  </a:lnTo>
                  <a:lnTo>
                    <a:pt x="409701" y="452755"/>
                  </a:lnTo>
                  <a:lnTo>
                    <a:pt x="411185" y="576337"/>
                  </a:lnTo>
                  <a:lnTo>
                    <a:pt x="483743" y="697230"/>
                  </a:lnTo>
                  <a:lnTo>
                    <a:pt x="418338" y="736473"/>
                  </a:lnTo>
                  <a:lnTo>
                    <a:pt x="489409" y="736473"/>
                  </a:lnTo>
                  <a:lnTo>
                    <a:pt x="485901" y="451738"/>
                  </a:lnTo>
                  <a:lnTo>
                    <a:pt x="482726" y="436989"/>
                  </a:lnTo>
                  <a:lnTo>
                    <a:pt x="474408" y="424989"/>
                  </a:lnTo>
                  <a:lnTo>
                    <a:pt x="462184" y="416966"/>
                  </a:lnTo>
                  <a:lnTo>
                    <a:pt x="447294" y="414147"/>
                  </a:lnTo>
                  <a:close/>
                </a:path>
                <a:path w="490219" h="781685">
                  <a:moveTo>
                    <a:pt x="412093" y="652026"/>
                  </a:moveTo>
                  <a:lnTo>
                    <a:pt x="412876" y="717296"/>
                  </a:lnTo>
                  <a:lnTo>
                    <a:pt x="469391" y="683513"/>
                  </a:lnTo>
                  <a:lnTo>
                    <a:pt x="412093" y="652026"/>
                  </a:lnTo>
                  <a:close/>
                </a:path>
                <a:path w="490219" h="781685">
                  <a:moveTo>
                    <a:pt x="411185" y="576337"/>
                  </a:moveTo>
                  <a:lnTo>
                    <a:pt x="412093" y="652026"/>
                  </a:lnTo>
                  <a:lnTo>
                    <a:pt x="469391" y="683513"/>
                  </a:lnTo>
                  <a:lnTo>
                    <a:pt x="412876" y="717296"/>
                  </a:lnTo>
                  <a:lnTo>
                    <a:pt x="450299" y="717296"/>
                  </a:lnTo>
                  <a:lnTo>
                    <a:pt x="483743" y="697230"/>
                  </a:lnTo>
                  <a:lnTo>
                    <a:pt x="411185" y="576337"/>
                  </a:lnTo>
                  <a:close/>
                </a:path>
                <a:path w="490219" h="781685">
                  <a:moveTo>
                    <a:pt x="65277" y="0"/>
                  </a:moveTo>
                  <a:lnTo>
                    <a:pt x="0" y="39116"/>
                  </a:lnTo>
                  <a:lnTo>
                    <a:pt x="345837" y="615616"/>
                  </a:lnTo>
                  <a:lnTo>
                    <a:pt x="412093" y="652026"/>
                  </a:lnTo>
                  <a:lnTo>
                    <a:pt x="411185" y="576337"/>
                  </a:lnTo>
                  <a:lnTo>
                    <a:pt x="65277" y="0"/>
                  </a:ln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en-GB"/>
            </a:p>
          </p:txBody>
        </p:sp>
        <p:sp>
          <p:nvSpPr>
            <p:cNvPr id="34830" name="object 6"/>
            <p:cNvSpPr>
              <a:spLocks noChangeArrowheads="1"/>
            </p:cNvSpPr>
            <p:nvPr/>
          </p:nvSpPr>
          <p:spPr bwMode="auto">
            <a:xfrm>
              <a:off x="8567234" y="4162425"/>
              <a:ext cx="1628775" cy="2479675"/>
            </a:xfrm>
            <a:prstGeom prst="rect">
              <a:avLst/>
            </a:prstGeom>
            <a:blipFill dpi="0" rotWithShape="1">
              <a:blip r:embed="rId6" cstate="print"/>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34831" name="object 4"/>
            <p:cNvSpPr>
              <a:spLocks/>
            </p:cNvSpPr>
            <p:nvPr/>
          </p:nvSpPr>
          <p:spPr bwMode="auto">
            <a:xfrm rot="19997842">
              <a:off x="9586408" y="4532312"/>
              <a:ext cx="685800" cy="228600"/>
            </a:xfrm>
            <a:custGeom>
              <a:avLst/>
              <a:gdLst>
                <a:gd name="T0" fmla="*/ 114300 w 685800"/>
                <a:gd name="T1" fmla="*/ 0 h 228600"/>
                <a:gd name="T2" fmla="*/ 0 w 685800"/>
                <a:gd name="T3" fmla="*/ 114300 h 228600"/>
                <a:gd name="T4" fmla="*/ 114300 w 685800"/>
                <a:gd name="T5" fmla="*/ 228600 h 228600"/>
                <a:gd name="T6" fmla="*/ 114300 w 685800"/>
                <a:gd name="T7" fmla="*/ 171450 h 228600"/>
                <a:gd name="T8" fmla="*/ 685800 w 685800"/>
                <a:gd name="T9" fmla="*/ 171450 h 228600"/>
                <a:gd name="T10" fmla="*/ 685800 w 685800"/>
                <a:gd name="T11" fmla="*/ 57150 h 228600"/>
                <a:gd name="T12" fmla="*/ 114300 w 685800"/>
                <a:gd name="T13" fmla="*/ 57150 h 228600"/>
                <a:gd name="T14" fmla="*/ 114300 w 685800"/>
                <a:gd name="T15" fmla="*/ 0 h 228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5800" h="228600">
                  <a:moveTo>
                    <a:pt x="114300" y="0"/>
                  </a:moveTo>
                  <a:lnTo>
                    <a:pt x="0" y="114300"/>
                  </a:lnTo>
                  <a:lnTo>
                    <a:pt x="114300" y="228600"/>
                  </a:lnTo>
                  <a:lnTo>
                    <a:pt x="114300" y="171450"/>
                  </a:lnTo>
                  <a:lnTo>
                    <a:pt x="685800" y="171450"/>
                  </a:lnTo>
                  <a:lnTo>
                    <a:pt x="685800" y="57150"/>
                  </a:lnTo>
                  <a:lnTo>
                    <a:pt x="114300" y="57150"/>
                  </a:lnTo>
                  <a:lnTo>
                    <a:pt x="114300" y="0"/>
                  </a:lnTo>
                  <a:close/>
                </a:path>
              </a:pathLst>
            </a:custGeom>
            <a:solidFill>
              <a:srgbClr val="C00000"/>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en-GB"/>
            </a:p>
          </p:txBody>
        </p:sp>
      </p:grpSp>
      <p:sp>
        <p:nvSpPr>
          <p:cNvPr id="18" name="Rectangle 17"/>
          <p:cNvSpPr/>
          <p:nvPr/>
        </p:nvSpPr>
        <p:spPr>
          <a:xfrm>
            <a:off x="5181600" y="97971"/>
            <a:ext cx="6858000" cy="1131079"/>
          </a:xfrm>
          <a:prstGeom prst="rect">
            <a:avLst/>
          </a:prstGeom>
        </p:spPr>
        <p:txBody>
          <a:bodyPr wrap="square">
            <a:spAutoFit/>
          </a:bodyPr>
          <a:lstStyle>
            <a:lvl1pPr marL="355600" indent="-342900">
              <a:tabLst>
                <a:tab pos="355600" algn="l"/>
              </a:tabLst>
              <a:defRPr>
                <a:solidFill>
                  <a:schemeClr val="tx1"/>
                </a:solidFill>
                <a:latin typeface="Arial" panose="020B0604020202020204" pitchFamily="34" charset="0"/>
              </a:defRPr>
            </a:lvl1pPr>
            <a:lvl2pPr marL="742950" indent="-285750">
              <a:tabLst>
                <a:tab pos="355600" algn="l"/>
              </a:tabLst>
              <a:defRPr>
                <a:solidFill>
                  <a:schemeClr val="tx1"/>
                </a:solidFill>
                <a:latin typeface="Arial" panose="020B0604020202020204" pitchFamily="34" charset="0"/>
              </a:defRPr>
            </a:lvl2pPr>
            <a:lvl3pPr marL="1143000" indent="-228600">
              <a:tabLst>
                <a:tab pos="355600" algn="l"/>
              </a:tabLst>
              <a:defRPr>
                <a:solidFill>
                  <a:schemeClr val="tx1"/>
                </a:solidFill>
                <a:latin typeface="Arial" panose="020B0604020202020204" pitchFamily="34" charset="0"/>
              </a:defRPr>
            </a:lvl3pPr>
            <a:lvl4pPr marL="1600200" indent="-228600">
              <a:tabLst>
                <a:tab pos="355600" algn="l"/>
              </a:tabLst>
              <a:defRPr>
                <a:solidFill>
                  <a:schemeClr val="tx1"/>
                </a:solidFill>
                <a:latin typeface="Arial" panose="020B0604020202020204" pitchFamily="34" charset="0"/>
              </a:defRPr>
            </a:lvl4pPr>
            <a:lvl5pPr marL="2057400" indent="-228600">
              <a:tabLst>
                <a:tab pos="3556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556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556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556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55600" algn="l"/>
              </a:tabLst>
              <a:defRPr>
                <a:solidFill>
                  <a:schemeClr val="tx1"/>
                </a:solidFill>
                <a:latin typeface="Arial" panose="020B0604020202020204" pitchFamily="34" charset="0"/>
              </a:defRPr>
            </a:lvl9pPr>
          </a:lstStyle>
          <a:p>
            <a:pPr eaLnBrk="1" hangingPunct="1">
              <a:spcBef>
                <a:spcPts val="100"/>
              </a:spcBef>
            </a:pPr>
            <a:r>
              <a:rPr lang="en-US" altLang="en-US" sz="4000" b="1" baseline="30000" dirty="0" smtClean="0">
                <a:solidFill>
                  <a:srgbClr val="FFFF00"/>
                </a:solidFill>
                <a:cs typeface="Arial" panose="020B0604020202020204" pitchFamily="34" charset="0"/>
              </a:rPr>
              <a:t>Thyroid Metastases Study </a:t>
            </a:r>
            <a:endParaRPr lang="sr-Latn-RS" altLang="en-US" sz="4000" b="1" baseline="30000" dirty="0" smtClean="0">
              <a:solidFill>
                <a:srgbClr val="FFFF00"/>
              </a:solidFill>
              <a:cs typeface="Arial" panose="020B0604020202020204" pitchFamily="34" charset="0"/>
            </a:endParaRPr>
          </a:p>
          <a:p>
            <a:pPr eaLnBrk="1" hangingPunct="1">
              <a:spcBef>
                <a:spcPts val="100"/>
              </a:spcBef>
            </a:pPr>
            <a:r>
              <a:rPr lang="en-US" altLang="en-US" sz="4000" b="1" baseline="30000" dirty="0" smtClean="0">
                <a:solidFill>
                  <a:srgbClr val="FFFF00"/>
                </a:solidFill>
                <a:cs typeface="Arial" panose="020B0604020202020204" pitchFamily="34" charset="0"/>
              </a:rPr>
              <a:t>(I-123 or I-131 as Sodium Iodide)</a:t>
            </a:r>
            <a:endParaRPr lang="en-US" altLang="en-US" sz="4000" dirty="0">
              <a:solidFill>
                <a:srgbClr val="FFFF00"/>
              </a:solidFill>
            </a:endParaRPr>
          </a:p>
        </p:txBody>
      </p:sp>
      <p:grpSp>
        <p:nvGrpSpPr>
          <p:cNvPr id="6" name="Group 5"/>
          <p:cNvGrpSpPr/>
          <p:nvPr/>
        </p:nvGrpSpPr>
        <p:grpSpPr>
          <a:xfrm>
            <a:off x="164630" y="97971"/>
            <a:ext cx="4343400" cy="6862629"/>
            <a:chOff x="164630" y="97971"/>
            <a:chExt cx="4343400" cy="6862629"/>
          </a:xfrm>
        </p:grpSpPr>
        <p:pic>
          <p:nvPicPr>
            <p:cNvPr id="3" name="Picture 2"/>
            <p:cNvPicPr>
              <a:picLocks noChangeAspect="1"/>
            </p:cNvPicPr>
            <p:nvPr/>
          </p:nvPicPr>
          <p:blipFill>
            <a:blip r:embed="rId7" cstate="print"/>
            <a:stretch>
              <a:fillRect/>
            </a:stretch>
          </p:blipFill>
          <p:spPr>
            <a:xfrm>
              <a:off x="164630" y="97971"/>
              <a:ext cx="4343400" cy="6862629"/>
            </a:xfrm>
            <a:prstGeom prst="rect">
              <a:avLst/>
            </a:prstGeom>
          </p:spPr>
        </p:pic>
        <p:sp>
          <p:nvSpPr>
            <p:cNvPr id="4" name="Rectangle 3"/>
            <p:cNvSpPr/>
            <p:nvPr/>
          </p:nvSpPr>
          <p:spPr bwMode="auto">
            <a:xfrm>
              <a:off x="164630" y="97971"/>
              <a:ext cx="216370" cy="435429"/>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5" name="Rectangle 4"/>
            <p:cNvSpPr/>
            <p:nvPr/>
          </p:nvSpPr>
          <p:spPr bwMode="auto">
            <a:xfrm>
              <a:off x="2289175" y="174171"/>
              <a:ext cx="225425" cy="283029"/>
            </a:xfrm>
            <a:prstGeom prst="rect">
              <a:avLst/>
            </a:prstGeom>
            <a:solidFill>
              <a:schemeClr val="accent4">
                <a:lumMod val="1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9" name="Rectangle 18"/>
            <p:cNvSpPr/>
            <p:nvPr/>
          </p:nvSpPr>
          <p:spPr bwMode="auto">
            <a:xfrm>
              <a:off x="1902059" y="4945728"/>
              <a:ext cx="225425" cy="283029"/>
            </a:xfrm>
            <a:prstGeom prst="rect">
              <a:avLst/>
            </a:prstGeom>
            <a:solidFill>
              <a:schemeClr val="accent4">
                <a:lumMod val="1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grpSp>
      <p:sp>
        <p:nvSpPr>
          <p:cNvPr id="20" name="Rectangle 19"/>
          <p:cNvSpPr/>
          <p:nvPr/>
        </p:nvSpPr>
        <p:spPr>
          <a:xfrm>
            <a:off x="4800600" y="1143000"/>
            <a:ext cx="7010400" cy="1569660"/>
          </a:xfrm>
          <a:prstGeom prst="rect">
            <a:avLst/>
          </a:prstGeom>
        </p:spPr>
        <p:txBody>
          <a:bodyPr wrap="square">
            <a:spAutoFit/>
          </a:bodyPr>
          <a:lstStyle/>
          <a:p>
            <a:r>
              <a:rPr lang="en-US" sz="2400" b="1" dirty="0" smtClean="0"/>
              <a:t>Indications:</a:t>
            </a:r>
          </a:p>
          <a:p>
            <a:r>
              <a:rPr lang="en-US" sz="2400" dirty="0" smtClean="0"/>
              <a:t>Detection and localization of persistent or recurrent local or distant functioning thyroid</a:t>
            </a:r>
          </a:p>
          <a:p>
            <a:r>
              <a:rPr lang="en-US" sz="2400" dirty="0" smtClean="0"/>
              <a:t>cancer.</a:t>
            </a:r>
            <a:endParaRPr lang="en-US" sz="2400" dirty="0"/>
          </a:p>
        </p:txBody>
      </p:sp>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p:cNvSpPr/>
          <p:nvPr/>
        </p:nvSpPr>
        <p:spPr>
          <a:xfrm>
            <a:off x="4589464" y="6296026"/>
            <a:ext cx="1108075" cy="307975"/>
          </a:xfrm>
          <a:prstGeom prst="rect">
            <a:avLst/>
          </a:prstGeom>
        </p:spPr>
        <p:txBody>
          <a:bodyPr wrap="none">
            <a:spAutoFit/>
          </a:bodyPr>
          <a:lstStyle/>
          <a:p>
            <a:pPr eaLnBrk="1" hangingPunct="1">
              <a:defRPr/>
            </a:pPr>
            <a:r>
              <a:rPr lang="sr-Latn-CS" sz="1400" b="1" cap="small">
                <a:solidFill>
                  <a:srgbClr val="FFFF00"/>
                </a:solidFill>
                <a:effectLst>
                  <a:outerShdw blurRad="38100" dist="38100" dir="2700000" algn="tl">
                    <a:srgbClr val="000000"/>
                  </a:outerShdw>
                </a:effectLst>
                <a:latin typeface="Tahoma" pitchFamily="34" charset="0"/>
              </a:rPr>
              <a:t>	</a:t>
            </a:r>
            <a:endParaRPr lang="en-US">
              <a:latin typeface="Arial" charset="0"/>
            </a:endParaRPr>
          </a:p>
        </p:txBody>
      </p:sp>
      <p:sp>
        <p:nvSpPr>
          <p:cNvPr id="4" name="Rectangle 3"/>
          <p:cNvSpPr/>
          <p:nvPr/>
        </p:nvSpPr>
        <p:spPr>
          <a:xfrm>
            <a:off x="1143000" y="280988"/>
            <a:ext cx="10058400" cy="2185214"/>
          </a:xfrm>
          <a:prstGeom prst="rect">
            <a:avLst/>
          </a:prstGeom>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eaLnBrk="1" hangingPunct="1">
              <a:spcBef>
                <a:spcPts val="100"/>
              </a:spcBef>
            </a:pPr>
            <a:r>
              <a:rPr lang="sr-Latn-RS" altLang="en-US" sz="3600" b="1" dirty="0" smtClean="0">
                <a:solidFill>
                  <a:srgbClr val="FFFF66"/>
                </a:solidFill>
                <a:cs typeface="Arial" panose="020B0604020202020204" pitchFamily="34" charset="0"/>
              </a:rPr>
              <a:t>TUMOR-SEEKING RF</a:t>
            </a:r>
          </a:p>
          <a:p>
            <a:pPr algn="ctr" eaLnBrk="1" hangingPunct="1"/>
            <a:endParaRPr lang="sr-Cyrl-RS" altLang="en-US" sz="2800" dirty="0">
              <a:latin typeface="+mn-lt"/>
              <a:ea typeface="Cambria" panose="02040503050406030204" pitchFamily="18" charset="0"/>
              <a:cs typeface="Cambria" panose="02040503050406030204" pitchFamily="18" charset="0"/>
            </a:endParaRPr>
          </a:p>
          <a:p>
            <a:pPr eaLnBrk="1" hangingPunct="1"/>
            <a:r>
              <a:rPr lang="sr-Latn-CS" altLang="en-US" sz="2400" dirty="0" smtClean="0">
                <a:latin typeface="+mn-lt"/>
                <a:ea typeface="Cambria" panose="02040503050406030204" pitchFamily="18" charset="0"/>
                <a:cs typeface="Cambria" panose="02040503050406030204" pitchFamily="18" charset="0"/>
              </a:rPr>
              <a:t>“</a:t>
            </a:r>
            <a:r>
              <a:rPr lang="sr-Latn-RS" altLang="en-US" sz="2400" dirty="0" smtClean="0">
                <a:latin typeface="+mn-lt"/>
                <a:ea typeface="Cambria" panose="02040503050406030204" pitchFamily="18" charset="0"/>
                <a:cs typeface="Cambria" panose="02040503050406030204" pitchFamily="18" charset="0"/>
              </a:rPr>
              <a:t>POSITIVE</a:t>
            </a:r>
            <a:r>
              <a:rPr lang="sr-Latn-CS" altLang="en-US" sz="2400" dirty="0" smtClean="0">
                <a:latin typeface="+mn-lt"/>
                <a:ea typeface="Cambria" panose="02040503050406030204" pitchFamily="18" charset="0"/>
                <a:cs typeface="Cambria" panose="02040503050406030204" pitchFamily="18" charset="0"/>
              </a:rPr>
              <a:t>” </a:t>
            </a:r>
            <a:r>
              <a:rPr lang="sr-Latn-RS" altLang="en-US" sz="2400" dirty="0" smtClean="0">
                <a:latin typeface="+mn-lt"/>
                <a:ea typeface="Cambria" panose="02040503050406030204" pitchFamily="18" charset="0"/>
                <a:cs typeface="Cambria" panose="02040503050406030204" pitchFamily="18" charset="0"/>
              </a:rPr>
              <a:t>UPTAKE </a:t>
            </a:r>
            <a:r>
              <a:rPr lang="sr-Cyrl-RS" altLang="en-US" sz="2400" dirty="0" smtClean="0">
                <a:latin typeface="+mn-lt"/>
                <a:ea typeface="Cambria" panose="02040503050406030204" pitchFamily="18" charset="0"/>
                <a:cs typeface="Cambria" panose="02040503050406030204" pitchFamily="18" charset="0"/>
              </a:rPr>
              <a:t>- </a:t>
            </a:r>
            <a:r>
              <a:rPr lang="en-US" sz="2400" dirty="0" smtClean="0"/>
              <a:t>MORE INTENSIVE ACCUMULATIONS OR "HOT" </a:t>
            </a:r>
            <a:r>
              <a:rPr lang="sr-Latn-RS" sz="2400" dirty="0" smtClean="0"/>
              <a:t>SPOTS </a:t>
            </a:r>
            <a:r>
              <a:rPr lang="en-US" sz="2400" dirty="0" smtClean="0"/>
              <a:t>WHERE THE TUMOR IS LOCATED IN THE </a:t>
            </a:r>
            <a:r>
              <a:rPr lang="sr-Latn-RS" sz="2400" dirty="0" smtClean="0"/>
              <a:t>BODY</a:t>
            </a:r>
            <a:endParaRPr lang="sr-Latn-CS" altLang="en-US" sz="2400" dirty="0">
              <a:latin typeface="+mn-lt"/>
              <a:ea typeface="Cambria" panose="02040503050406030204" pitchFamily="18" charset="0"/>
              <a:cs typeface="Cambria" panose="02040503050406030204" pitchFamily="18" charset="0"/>
            </a:endParaRPr>
          </a:p>
          <a:p>
            <a:pPr eaLnBrk="1" hangingPunct="1"/>
            <a:endParaRPr lang="sr-Cyrl-RS" altLang="en-US" sz="2400" dirty="0">
              <a:latin typeface="+mn-lt"/>
              <a:ea typeface="Cambria" panose="02040503050406030204" pitchFamily="18" charset="0"/>
              <a:cs typeface="Cambria" panose="02040503050406030204" pitchFamily="18" charset="0"/>
            </a:endParaRPr>
          </a:p>
        </p:txBody>
      </p:sp>
      <p:sp>
        <p:nvSpPr>
          <p:cNvPr id="5" name="Rectangle 4"/>
          <p:cNvSpPr/>
          <p:nvPr/>
        </p:nvSpPr>
        <p:spPr>
          <a:xfrm>
            <a:off x="76200" y="2133600"/>
            <a:ext cx="11963400" cy="2308324"/>
          </a:xfrm>
          <a:prstGeom prst="rect">
            <a:avLst/>
          </a:prstGeom>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ru-RU" altLang="en-US" sz="2400" dirty="0" smtClean="0">
                <a:cs typeface="Arial" pitchFamily="34" charset="0"/>
              </a:rPr>
              <a:t>Ag-Ab </a:t>
            </a:r>
            <a:r>
              <a:rPr lang="sr-Latn-RS" altLang="en-US" sz="2400" dirty="0" smtClean="0">
                <a:cs typeface="Arial" pitchFamily="34" charset="0"/>
              </a:rPr>
              <a:t> </a:t>
            </a:r>
            <a:r>
              <a:rPr lang="sr-Latn-RS" altLang="en-US" sz="2400" dirty="0" smtClean="0">
                <a:ea typeface="Cambria" panose="02040503050406030204" pitchFamily="18" charset="0"/>
                <a:cs typeface="Arial" pitchFamily="34" charset="0"/>
              </a:rPr>
              <a:t>SPECIFIC TUMOR UPTAKE</a:t>
            </a:r>
          </a:p>
          <a:p>
            <a:r>
              <a:rPr lang="en-US" sz="2400" dirty="0" err="1" smtClean="0">
                <a:cs typeface="Arial" pitchFamily="34" charset="0"/>
              </a:rPr>
              <a:t>Radioimmunoscintigraphy</a:t>
            </a:r>
            <a:r>
              <a:rPr lang="en-US" sz="2400" dirty="0" smtClean="0">
                <a:cs typeface="Arial" pitchFamily="34" charset="0"/>
              </a:rPr>
              <a:t> is presented as a new imaging modality in nuclear medicine, using specific antigen-antibody interactions. Monoclonal antibodies to tumor-associated antigens facilitate the characterization of molecular differences between tumors and normal cells. </a:t>
            </a:r>
            <a:r>
              <a:rPr lang="en-US" sz="2400" dirty="0" err="1" smtClean="0">
                <a:cs typeface="Arial" pitchFamily="34" charset="0"/>
              </a:rPr>
              <a:t>Labelled</a:t>
            </a:r>
            <a:r>
              <a:rPr lang="en-US" sz="2400" dirty="0" smtClean="0">
                <a:cs typeface="Arial" pitchFamily="34" charset="0"/>
              </a:rPr>
              <a:t> with gamma-emitting radioisotopes like I-131, I-123, In-111, and Tc99M, these antibodies can be used for in-vivo imaging</a:t>
            </a:r>
            <a:endParaRPr lang="sr-Latn-CS" altLang="en-US" sz="2400" dirty="0">
              <a:ea typeface="Cambria" panose="02040503050406030204" pitchFamily="18" charset="0"/>
              <a:cs typeface="Arial" pitchFamily="34" charset="0"/>
            </a:endParaRPr>
          </a:p>
        </p:txBody>
      </p:sp>
      <p:pic>
        <p:nvPicPr>
          <p:cNvPr id="6" name="Picture 4" descr="IgG-Cleavage-Sites"/>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991600" y="4572000"/>
            <a:ext cx="2286000" cy="228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b="67728"/>
          <a:stretch>
            <a:fillRect/>
          </a:stretch>
        </p:blipFill>
        <p:spPr bwMode="auto">
          <a:xfrm>
            <a:off x="1828800" y="4876800"/>
            <a:ext cx="5430981" cy="1633538"/>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Tree>
  </p:cSld>
  <p:clrMapOvr>
    <a:masterClrMapping/>
  </p:clrMapOvr>
  <p:transition spd="slow"/>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1524000" y="4419600"/>
            <a:ext cx="30480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sp>
        <p:nvSpPr>
          <p:cNvPr id="4" name="Title 12"/>
          <p:cNvSpPr>
            <a:spLocks noGrp="1"/>
          </p:cNvSpPr>
          <p:nvPr>
            <p:ph type="title"/>
          </p:nvPr>
        </p:nvSpPr>
        <p:spPr>
          <a:xfrm>
            <a:off x="2743200" y="0"/>
            <a:ext cx="7162800" cy="736846"/>
          </a:xfrm>
        </p:spPr>
        <p:txBody>
          <a:bodyPr>
            <a:normAutofit/>
          </a:bodyPr>
          <a:lstStyle/>
          <a:p>
            <a:pPr>
              <a:defRPr/>
            </a:pPr>
            <a:r>
              <a:rPr lang="sr-Latn-RS" sz="3600" b="1" dirty="0" smtClean="0"/>
              <a:t>PROSTATE CANCER</a:t>
            </a:r>
            <a:endParaRPr lang="sr-Latn-CS" sz="3600" b="1" dirty="0"/>
          </a:p>
        </p:txBody>
      </p:sp>
      <p:sp>
        <p:nvSpPr>
          <p:cNvPr id="40964" name="Rectangle 13"/>
          <p:cNvSpPr>
            <a:spLocks noChangeArrowheads="1"/>
          </p:cNvSpPr>
          <p:nvPr/>
        </p:nvSpPr>
        <p:spPr bwMode="auto">
          <a:xfrm>
            <a:off x="866948" y="815449"/>
            <a:ext cx="2299476"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sr-Latn-CS" altLang="en-US" sz="2800" dirty="0" smtClean="0">
                <a:latin typeface="+mn-lt"/>
                <a:ea typeface="Cambria" panose="02040503050406030204" pitchFamily="18" charset="0"/>
                <a:cs typeface="Cambria" panose="02040503050406030204" pitchFamily="18" charset="0"/>
              </a:rPr>
              <a:t>anti-PSMA At</a:t>
            </a:r>
            <a:endParaRPr lang="sr-Latn-CS" altLang="en-US" sz="2800" dirty="0">
              <a:latin typeface="+mn-lt"/>
              <a:ea typeface="Cambria" panose="02040503050406030204" pitchFamily="18" charset="0"/>
              <a:cs typeface="Cambria" panose="02040503050406030204" pitchFamily="18" charset="0"/>
            </a:endParaRPr>
          </a:p>
        </p:txBody>
      </p:sp>
      <p:pic>
        <p:nvPicPr>
          <p:cNvPr id="40965"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l="262" t="-4526" r="47896" b="4526"/>
          <a:stretch>
            <a:fillRect/>
          </a:stretch>
        </p:blipFill>
        <p:spPr bwMode="auto">
          <a:xfrm>
            <a:off x="0" y="1472352"/>
            <a:ext cx="4572000" cy="53856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itle 1"/>
          <p:cNvSpPr txBox="1">
            <a:spLocks/>
          </p:cNvSpPr>
          <p:nvPr/>
        </p:nvSpPr>
        <p:spPr bwMode="auto">
          <a:xfrm>
            <a:off x="0" y="1143000"/>
            <a:ext cx="4800600" cy="605931"/>
          </a:xfrm>
          <a:prstGeom prst="rect">
            <a:avLst/>
          </a:prstGeom>
          <a:noFill/>
          <a:ln w="9525">
            <a:noFill/>
            <a:miter lim="800000"/>
            <a:headEnd/>
            <a:tailEnd/>
          </a:ln>
          <a:effectLst/>
        </p:spPr>
        <p:txBody>
          <a:bodyPr anchor="ctr"/>
          <a:lst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a:lstStyle>
          <a:p>
            <a:pPr algn="l" eaLnBrk="1" hangingPunct="1">
              <a:defRPr/>
            </a:pPr>
            <a:r>
              <a:rPr lang="en-US" altLang="en-US" sz="2000" kern="0" baseline="30000" dirty="0">
                <a:effectLst/>
                <a:latin typeface="+mn-lt"/>
                <a:ea typeface="Tahoma" panose="020B0604030504040204" pitchFamily="34" charset="0"/>
                <a:cs typeface="Tahoma" panose="020B0604030504040204" pitchFamily="34" charset="0"/>
              </a:rPr>
              <a:t>111</a:t>
            </a:r>
            <a:r>
              <a:rPr lang="en-US" altLang="en-US" sz="2000" kern="0" dirty="0">
                <a:effectLst/>
                <a:latin typeface="+mn-lt"/>
                <a:ea typeface="Tahoma" panose="020B0604030504040204" pitchFamily="34" charset="0"/>
                <a:cs typeface="Tahoma" panose="020B0604030504040204" pitchFamily="34" charset="0"/>
              </a:rPr>
              <a:t>In </a:t>
            </a:r>
            <a:r>
              <a:rPr lang="en-US" altLang="en-US" sz="2000" kern="0" dirty="0" err="1">
                <a:effectLst/>
                <a:latin typeface="+mn-lt"/>
                <a:ea typeface="Tahoma" panose="020B0604030504040204" pitchFamily="34" charset="0"/>
                <a:cs typeface="Tahoma" panose="020B0604030504040204" pitchFamily="34" charset="0"/>
              </a:rPr>
              <a:t>capromab</a:t>
            </a:r>
            <a:r>
              <a:rPr lang="en-US" altLang="en-US" sz="2000" kern="0" dirty="0">
                <a:effectLst/>
                <a:latin typeface="+mn-lt"/>
                <a:ea typeface="Tahoma" panose="020B0604030504040204" pitchFamily="34" charset="0"/>
                <a:cs typeface="Tahoma" panose="020B0604030504040204" pitchFamily="34" charset="0"/>
              </a:rPr>
              <a:t> </a:t>
            </a:r>
            <a:r>
              <a:rPr lang="en-US" altLang="en-US" sz="2000" kern="0" dirty="0" err="1">
                <a:effectLst/>
                <a:latin typeface="+mn-lt"/>
                <a:ea typeface="Tahoma" panose="020B0604030504040204" pitchFamily="34" charset="0"/>
                <a:cs typeface="Tahoma" panose="020B0604030504040204" pitchFamily="34" charset="0"/>
              </a:rPr>
              <a:t>pendetide</a:t>
            </a:r>
            <a:r>
              <a:rPr lang="en-US" altLang="en-US" sz="2000" kern="0" dirty="0">
                <a:effectLst/>
                <a:latin typeface="+mn-lt"/>
                <a:ea typeface="Tahoma" panose="020B0604030504040204" pitchFamily="34" charset="0"/>
                <a:cs typeface="Tahoma" panose="020B0604030504040204" pitchFamily="34" charset="0"/>
              </a:rPr>
              <a:t> (</a:t>
            </a:r>
            <a:r>
              <a:rPr lang="en-US" altLang="en-US" sz="2000" kern="0" dirty="0" err="1">
                <a:effectLst/>
                <a:latin typeface="+mn-lt"/>
                <a:ea typeface="Tahoma" panose="020B0604030504040204" pitchFamily="34" charset="0"/>
                <a:cs typeface="Tahoma" panose="020B0604030504040204" pitchFamily="34" charset="0"/>
              </a:rPr>
              <a:t>Prostascint</a:t>
            </a:r>
            <a:r>
              <a:rPr lang="en-US" altLang="en-US" sz="2000" kern="0" dirty="0">
                <a:effectLst/>
                <a:latin typeface="+mn-lt"/>
                <a:ea typeface="Tahoma" panose="020B0604030504040204" pitchFamily="34" charset="0"/>
                <a:cs typeface="Tahoma" panose="020B0604030504040204" pitchFamily="34" charset="0"/>
              </a:rPr>
              <a:t>)</a:t>
            </a:r>
          </a:p>
        </p:txBody>
      </p:sp>
      <p:pic>
        <p:nvPicPr>
          <p:cNvPr id="8" name="Picture 8"/>
          <p:cNvPicPr>
            <a:picLocks noChangeAspect="1"/>
          </p:cNvPicPr>
          <p:nvPr/>
        </p:nvPicPr>
        <p:blipFill>
          <a:blip r:embed="rId4" cstate="print"/>
          <a:srcRect/>
          <a:stretch>
            <a:fillRect/>
          </a:stretch>
        </p:blipFill>
        <p:spPr bwMode="auto">
          <a:xfrm>
            <a:off x="5105400" y="3259542"/>
            <a:ext cx="6400800" cy="3598458"/>
          </a:xfrm>
          <a:prstGeom prst="rect">
            <a:avLst/>
          </a:prstGeom>
          <a:noFill/>
          <a:ln w="9525">
            <a:noFill/>
            <a:miter lim="800000"/>
            <a:headEnd/>
            <a:tailEnd/>
          </a:ln>
        </p:spPr>
      </p:pic>
      <p:pic>
        <p:nvPicPr>
          <p:cNvPr id="9" name="Picture 8"/>
          <p:cNvPicPr>
            <a:picLocks noChangeAspect="1"/>
          </p:cNvPicPr>
          <p:nvPr/>
        </p:nvPicPr>
        <p:blipFill>
          <a:blip r:embed="rId5" cstate="print">
            <a:extLst>
              <a:ext uri="{28A0092B-C50C-407E-A947-70E740481C1C}">
                <a14:useLocalDpi xmlns:a14="http://schemas.microsoft.com/office/drawing/2010/main" xmlns="" val="0"/>
              </a:ext>
            </a:extLst>
          </a:blip>
          <a:srcRect l="4569" t="4444" r="4822" b="56667"/>
          <a:stretch>
            <a:fillRect/>
          </a:stretch>
        </p:blipFill>
        <p:spPr>
          <a:xfrm>
            <a:off x="4953000" y="1295400"/>
            <a:ext cx="6705600" cy="1972235"/>
          </a:xfrm>
          <a:prstGeom prst="rect">
            <a:avLst/>
          </a:prstGeom>
        </p:spPr>
      </p:pic>
    </p:spTree>
  </p:cSld>
  <p:clrMapOvr>
    <a:masterClrMapping/>
  </p:clrMapOvr>
  <p:transition spd="slow"/>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34006" y="858187"/>
            <a:ext cx="8229600" cy="4525962"/>
          </a:xfrm>
        </p:spPr>
        <p:txBody>
          <a:bodyPr/>
          <a:lstStyle/>
          <a:p>
            <a:pPr>
              <a:defRPr/>
            </a:pPr>
            <a:r>
              <a:rPr lang="sr-Latn-CS" dirty="0" smtClean="0">
                <a:latin typeface="Cambria" panose="02040503050406030204" pitchFamily="18" charset="0"/>
                <a:ea typeface="Cambria" panose="02040503050406030204" pitchFamily="18" charset="0"/>
              </a:rPr>
              <a:t>HER2/neu receptor</a:t>
            </a:r>
            <a:r>
              <a:rPr lang="sr-Cyrl-RS" dirty="0" smtClean="0">
                <a:latin typeface="Cambria" panose="02040503050406030204" pitchFamily="18" charset="0"/>
                <a:ea typeface="Cambria" panose="02040503050406030204" pitchFamily="18" charset="0"/>
              </a:rPr>
              <a:t> </a:t>
            </a:r>
            <a:r>
              <a:rPr lang="sr-Cyrl-RS" sz="2000" dirty="0">
                <a:latin typeface="Cambria" panose="02040503050406030204" pitchFamily="18" charset="0"/>
                <a:ea typeface="Cambria" panose="02040503050406030204" pitchFamily="18" charset="0"/>
              </a:rPr>
              <a:t>(</a:t>
            </a:r>
            <a:r>
              <a:rPr lang="en-US" sz="2000" dirty="0">
                <a:latin typeface="Cambria" panose="02040503050406030204" pitchFamily="18" charset="0"/>
                <a:ea typeface="Cambria" panose="02040503050406030204" pitchFamily="18" charset="0"/>
              </a:rPr>
              <a:t>human epidermal growth factor 2</a:t>
            </a:r>
            <a:r>
              <a:rPr lang="sr-Cyrl-RS" sz="2000" dirty="0">
                <a:latin typeface="Cambria" panose="02040503050406030204" pitchFamily="18" charset="0"/>
                <a:ea typeface="Cambria" panose="02040503050406030204" pitchFamily="18" charset="0"/>
              </a:rPr>
              <a:t>)</a:t>
            </a:r>
            <a:r>
              <a:rPr lang="sr-Latn-CS" sz="2000" dirty="0">
                <a:latin typeface="Cambria" panose="02040503050406030204" pitchFamily="18" charset="0"/>
                <a:ea typeface="Cambria" panose="02040503050406030204" pitchFamily="18" charset="0"/>
              </a:rPr>
              <a:t> </a:t>
            </a:r>
          </a:p>
        </p:txBody>
      </p:sp>
      <p:sp>
        <p:nvSpPr>
          <p:cNvPr id="3" name="Title 2"/>
          <p:cNvSpPr>
            <a:spLocks noGrp="1"/>
          </p:cNvSpPr>
          <p:nvPr>
            <p:ph type="title"/>
          </p:nvPr>
        </p:nvSpPr>
        <p:spPr>
          <a:xfrm>
            <a:off x="1981200" y="1"/>
            <a:ext cx="8229600" cy="792163"/>
          </a:xfrm>
        </p:spPr>
        <p:txBody>
          <a:bodyPr>
            <a:normAutofit/>
          </a:bodyPr>
          <a:lstStyle/>
          <a:p>
            <a:pPr>
              <a:defRPr/>
            </a:pPr>
            <a:r>
              <a:rPr lang="sr-Latn-RS" sz="4000" b="1" dirty="0" smtClean="0"/>
              <a:t>BREAST CANCER</a:t>
            </a:r>
            <a:endParaRPr lang="sr-Latn-CS" sz="4000" b="1" dirty="0"/>
          </a:p>
        </p:txBody>
      </p:sp>
      <p:pic>
        <p:nvPicPr>
          <p:cNvPr id="3994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66800" y="1752600"/>
            <a:ext cx="9564013" cy="4827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84325" name="Rectangle 5"/>
          <p:cNvSpPr>
            <a:spLocks noChangeArrowheads="1"/>
          </p:cNvSpPr>
          <p:nvPr/>
        </p:nvSpPr>
        <p:spPr bwMode="auto">
          <a:xfrm>
            <a:off x="685800" y="228600"/>
            <a:ext cx="10820399" cy="646331"/>
          </a:xfrm>
          <a:prstGeom prst="rect">
            <a:avLst/>
          </a:prstGeom>
          <a:noFill/>
          <a:ln w="9525">
            <a:noFill/>
            <a:miter lim="800000"/>
            <a:headEnd/>
            <a:tailEnd/>
          </a:ln>
          <a:effectLst/>
        </p:spPr>
        <p:txBody>
          <a:bodyPr wrap="square">
            <a:spAutoFit/>
          </a:bodyPr>
          <a:lstStyle/>
          <a:p>
            <a:pPr algn="ctr" eaLnBrk="1" hangingPunct="1">
              <a:defRPr/>
            </a:pPr>
            <a:r>
              <a:rPr lang="sr-Latn-RS" sz="3600" b="1" cap="small" dirty="0" smtClean="0">
                <a:solidFill>
                  <a:srgbClr val="FFFF00"/>
                </a:solidFill>
                <a:effectLst>
                  <a:outerShdw blurRad="38100" dist="38100" dir="2700000" algn="tl">
                    <a:srgbClr val="000000"/>
                  </a:outerShdw>
                </a:effectLst>
                <a:latin typeface="Tahoma" pitchFamily="34" charset="0"/>
              </a:rPr>
              <a:t>FUNCTIONAL </a:t>
            </a:r>
            <a:r>
              <a:rPr lang="sr-Latn-RS" sz="3600" b="1" i="1" cap="small" dirty="0" smtClean="0">
                <a:solidFill>
                  <a:srgbClr val="FFFF00"/>
                </a:solidFill>
                <a:effectLst>
                  <a:outerShdw blurRad="38100" dist="38100" dir="2700000" algn="tl">
                    <a:srgbClr val="000000"/>
                  </a:outerShdw>
                </a:effectLst>
                <a:latin typeface="Tahoma" pitchFamily="34" charset="0"/>
              </a:rPr>
              <a:t>IN VIVO </a:t>
            </a:r>
            <a:r>
              <a:rPr lang="sr-Latn-RS" sz="3600" b="1" cap="small" dirty="0" smtClean="0">
                <a:solidFill>
                  <a:srgbClr val="FFFF00"/>
                </a:solidFill>
                <a:effectLst>
                  <a:outerShdw blurRad="38100" dist="38100" dir="2700000" algn="tl">
                    <a:srgbClr val="000000"/>
                  </a:outerShdw>
                </a:effectLst>
                <a:latin typeface="Tahoma" pitchFamily="34" charset="0"/>
              </a:rPr>
              <a:t>DIAGNOSTIC</a:t>
            </a:r>
            <a:endParaRPr lang="en-US" sz="3600" b="1" cap="small" dirty="0">
              <a:solidFill>
                <a:srgbClr val="FFFF00"/>
              </a:solidFill>
              <a:effectLst>
                <a:outerShdw blurRad="38100" dist="38100" dir="2700000" algn="tl">
                  <a:srgbClr val="000000"/>
                </a:outerShdw>
              </a:effectLst>
              <a:latin typeface="Tahoma" pitchFamily="34" charset="0"/>
            </a:endParaRPr>
          </a:p>
        </p:txBody>
      </p:sp>
      <p:sp>
        <p:nvSpPr>
          <p:cNvPr id="45059" name="Text Box 2"/>
          <p:cNvSpPr txBox="1">
            <a:spLocks noChangeArrowheads="1"/>
          </p:cNvSpPr>
          <p:nvPr/>
        </p:nvSpPr>
        <p:spPr bwMode="auto">
          <a:xfrm>
            <a:off x="685800" y="1905000"/>
            <a:ext cx="3481388" cy="10772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lr>
                <a:schemeClr val="hlink"/>
              </a:buClr>
              <a:buSzPct val="90000"/>
              <a:buFont typeface="Wingdings" panose="05000000000000000000" pitchFamily="2" charset="2"/>
              <a:buBlip>
                <a:blip r:embed="rId2"/>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3"/>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4"/>
              </a:buBlip>
              <a:defRPr sz="2000">
                <a:solidFill>
                  <a:schemeClr val="tx1"/>
                </a:solidFill>
                <a:latin typeface="Arial" panose="020B0604020202020204" pitchFamily="34" charset="0"/>
              </a:defRPr>
            </a:lvl9pPr>
          </a:lstStyle>
          <a:p>
            <a:pPr eaLnBrk="1" hangingPunct="1">
              <a:spcBef>
                <a:spcPct val="50000"/>
              </a:spcBef>
              <a:buClrTx/>
              <a:buSzTx/>
              <a:buFontTx/>
              <a:buNone/>
            </a:pPr>
            <a:r>
              <a:rPr lang="sr-Latn-CS" altLang="en-US" b="1" dirty="0">
                <a:solidFill>
                  <a:srgbClr val="FFFF00"/>
                </a:solidFill>
              </a:rPr>
              <a:t>Radioguided surgery</a:t>
            </a:r>
            <a:endParaRPr lang="en-US" altLang="en-US" b="1" dirty="0">
              <a:solidFill>
                <a:srgbClr val="FFFF00"/>
              </a:solidFill>
            </a:endParaRPr>
          </a:p>
        </p:txBody>
      </p:sp>
      <p:pic>
        <p:nvPicPr>
          <p:cNvPr id="45060" name="Picture 3" descr="Radioguided Surgery for Breast Cancer - Preliminary Experience in Piaui"/>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691063" y="1758951"/>
            <a:ext cx="2601912" cy="194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061" name="Picture 4" descr="Radioguided Surgery for Breast Cancer - Preliminary Experience in Piaui"/>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705601" y="4343400"/>
            <a:ext cx="2784475" cy="184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062" name="Picture 5" descr="Radioguided Surgery for Breast Cancer - Preliminary Experience in Piaui"/>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1774826" y="3778250"/>
            <a:ext cx="4608513" cy="2660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063" name="Picture 8"/>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467601" y="1447800"/>
            <a:ext cx="3059113" cy="2286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33400" y="228600"/>
            <a:ext cx="11125200" cy="5386090"/>
          </a:xfrm>
          <a:prstGeom prst="rect">
            <a:avLst/>
          </a:prstGeom>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sz="3200" b="1" dirty="0" smtClean="0">
                <a:solidFill>
                  <a:srgbClr val="FFFF00"/>
                </a:solidFill>
              </a:rPr>
              <a:t>LYMPHOSCINTIGRAPHY </a:t>
            </a:r>
            <a:endParaRPr lang="sr-Latn-RS" sz="3200" b="1" dirty="0" smtClean="0">
              <a:solidFill>
                <a:srgbClr val="FFFF00"/>
              </a:solidFill>
            </a:endParaRPr>
          </a:p>
          <a:p>
            <a:pPr algn="ctr" eaLnBrk="1" hangingPunct="1"/>
            <a:endParaRPr lang="sr-Latn-RS" sz="2400" dirty="0" smtClean="0"/>
          </a:p>
          <a:p>
            <a:pPr marL="342900" indent="-342900" algn="just" eaLnBrk="1" hangingPunct="1">
              <a:buFont typeface="Arial" panose="020B0604020202020204" pitchFamily="34" charset="0"/>
              <a:buChar char="•"/>
            </a:pPr>
            <a:r>
              <a:rPr lang="en-US" sz="2400" dirty="0" smtClean="0"/>
              <a:t>preoperative and/or intraoperative detection of metastatic involvement of one or more, so-called sentinel lymph nodes (English: sentinel - guardian), that is, lymph nodes that, depending on the localization of the examined malignant tumor, are first affected by lymphatic drainage from the tumor tissue. </a:t>
            </a:r>
            <a:endParaRPr lang="sr-Latn-RS" sz="2400" dirty="0" smtClean="0"/>
          </a:p>
          <a:p>
            <a:pPr marL="342900" indent="-342900" algn="just" eaLnBrk="1" hangingPunct="1">
              <a:buFont typeface="Arial" panose="020B0604020202020204" pitchFamily="34" charset="0"/>
              <a:buChar char="•"/>
            </a:pPr>
            <a:r>
              <a:rPr lang="sr-Latn-RS" sz="2400" dirty="0" smtClean="0"/>
              <a:t>c</a:t>
            </a:r>
            <a:r>
              <a:rPr lang="en-US" sz="2400" dirty="0" err="1" smtClean="0"/>
              <a:t>olloids</a:t>
            </a:r>
            <a:r>
              <a:rPr lang="en-US" sz="2400" dirty="0" smtClean="0"/>
              <a:t> with specific characteristics labeled with 99mTc is applied to the tumor or its surroundings. Preoperative </a:t>
            </a:r>
            <a:r>
              <a:rPr lang="en-US" sz="2400" dirty="0" err="1" smtClean="0"/>
              <a:t>lymphoscintigraphy</a:t>
            </a:r>
            <a:r>
              <a:rPr lang="en-US" sz="2400" dirty="0" smtClean="0"/>
              <a:t> aims to facilitate the surgeon's planning and execution of the following surgical intervention, i.e. accelerate the </a:t>
            </a:r>
            <a:r>
              <a:rPr lang="en-US" sz="2400" dirty="0" err="1" smtClean="0"/>
              <a:t>intraoperative</a:t>
            </a:r>
            <a:r>
              <a:rPr lang="en-US" sz="2400" dirty="0" smtClean="0"/>
              <a:t> detection of sentinel nodes. </a:t>
            </a:r>
            <a:endParaRPr lang="sr-Latn-RS" sz="2400" dirty="0" smtClean="0"/>
          </a:p>
          <a:p>
            <a:pPr marL="342900" indent="-342900" algn="just" eaLnBrk="1" hangingPunct="1">
              <a:buFont typeface="Arial" panose="020B0604020202020204" pitchFamily="34" charset="0"/>
              <a:buChar char="•"/>
            </a:pPr>
            <a:r>
              <a:rPr lang="en-US" sz="2400" dirty="0" smtClean="0"/>
              <a:t>During the surgical intervention itself, the suspicious sentinel lymph node is first identified, thanks to the previous application of </a:t>
            </a:r>
            <a:r>
              <a:rPr lang="en-US" sz="2400" dirty="0" err="1" smtClean="0"/>
              <a:t>radiocolloid</a:t>
            </a:r>
            <a:r>
              <a:rPr lang="en-US" sz="2400" dirty="0" smtClean="0"/>
              <a:t> and registration of radioactivity in the zone of the operative field using a scintillation detector.</a:t>
            </a:r>
            <a:endParaRPr lang="en-US" altLang="en-US" sz="2400" dirty="0">
              <a:solidFill>
                <a:srgbClr val="FFFF00"/>
              </a:solidFill>
              <a:latin typeface="Tahoma" panose="020B0604030504040204" pitchFamily="34" charset="0"/>
              <a:cs typeface="Tahoma" panose="020B0604030504040204" pitchFamily="34" charset="0"/>
            </a:endParaRPr>
          </a:p>
        </p:txBody>
      </p:sp>
    </p:spTree>
  </p:cSld>
  <p:clrMapOvr>
    <a:masterClrMapping/>
  </p:clrMapOvr>
  <p:transition spd="slow"/>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body" idx="1"/>
          </p:nvPr>
        </p:nvSpPr>
        <p:spPr>
          <a:xfrm>
            <a:off x="197224" y="457201"/>
            <a:ext cx="11506200" cy="2743200"/>
          </a:xfrm>
        </p:spPr>
        <p:txBody>
          <a:bodyPr/>
          <a:lstStyle/>
          <a:p>
            <a:pPr algn="just" eaLnBrk="1" hangingPunct="1">
              <a:defRPr/>
            </a:pPr>
            <a:r>
              <a:rPr lang="en-US" sz="2400" dirty="0" smtClean="0"/>
              <a:t>Extirpation and ex tempore histological diagnosis are performed. If, however, it is established that the sentinel lymph node(s) is not affected by metastasis, the surgical intervention that follows is significantly smaller, and the prognosis of the malignant disease is very good and vice versa.</a:t>
            </a:r>
            <a:endParaRPr lang="sr-Latn-RS" sz="2400" dirty="0" smtClean="0"/>
          </a:p>
          <a:p>
            <a:pPr algn="just" eaLnBrk="1" hangingPunct="1">
              <a:defRPr/>
            </a:pPr>
            <a:r>
              <a:rPr lang="en-US" sz="2400" dirty="0" smtClean="0"/>
              <a:t> Both nuclear medicine methods (or only </a:t>
            </a:r>
            <a:r>
              <a:rPr lang="en-US" sz="2400" dirty="0" err="1" smtClean="0"/>
              <a:t>intraoperative</a:t>
            </a:r>
            <a:r>
              <a:rPr lang="en-US" sz="2400" dirty="0" smtClean="0"/>
              <a:t>) are most often applied in breast cancer and malignant melanoma surgery.</a:t>
            </a:r>
            <a:endParaRPr lang="en-US" sz="2400" dirty="0"/>
          </a:p>
          <a:p>
            <a:pPr eaLnBrk="1" hangingPunct="1">
              <a:defRPr/>
            </a:pPr>
            <a:endParaRPr lang="en-US" sz="2400" dirty="0"/>
          </a:p>
        </p:txBody>
      </p:sp>
      <p:pic>
        <p:nvPicPr>
          <p:cNvPr id="48131" name="Picture 4" descr="CDR0000661757"/>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5848" y="3429000"/>
            <a:ext cx="8077200" cy="3227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 name="Picture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294185" y="3429000"/>
            <a:ext cx="3888850" cy="3227337"/>
          </a:xfrm>
          <a:prstGeom prst="rect">
            <a:avLst/>
          </a:prstGeom>
        </p:spPr>
      </p:pic>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4"/>
          <p:cNvSpPr txBox="1">
            <a:spLocks noChangeArrowheads="1"/>
          </p:cNvSpPr>
          <p:nvPr/>
        </p:nvSpPr>
        <p:spPr bwMode="auto">
          <a:xfrm>
            <a:off x="1913966" y="1188404"/>
            <a:ext cx="8229600" cy="519113"/>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p>
            <a:pPr eaLnBrk="1" hangingPunct="1">
              <a:spcBef>
                <a:spcPct val="50000"/>
              </a:spcBef>
              <a:defRPr/>
            </a:pPr>
            <a:r>
              <a:rPr lang="sr-Latn-RS" sz="2800" b="1" dirty="0" smtClean="0">
                <a:solidFill>
                  <a:srgbClr val="FFFF00"/>
                </a:solidFill>
                <a:latin typeface="Tahoma" pitchFamily="34" charset="0"/>
              </a:rPr>
              <a:t>	Imaging</a:t>
            </a:r>
            <a:r>
              <a:rPr lang="en-US" sz="2800" b="1" dirty="0">
                <a:solidFill>
                  <a:srgbClr val="FFFF00"/>
                </a:solidFill>
                <a:latin typeface="Tahoma" pitchFamily="34" charset="0"/>
              </a:rPr>
              <a:t>				</a:t>
            </a:r>
            <a:r>
              <a:rPr lang="sr-Latn-RS" sz="2800" b="1" dirty="0" smtClean="0">
                <a:solidFill>
                  <a:srgbClr val="FFFF00"/>
                </a:solidFill>
                <a:latin typeface="Tahoma" pitchFamily="34" charset="0"/>
              </a:rPr>
              <a:t>Therapy</a:t>
            </a:r>
            <a:endParaRPr lang="en-US" sz="2800" b="1" dirty="0">
              <a:solidFill>
                <a:srgbClr val="FFFF00"/>
              </a:solidFill>
              <a:latin typeface="Tahoma" pitchFamily="34" charset="0"/>
            </a:endParaRPr>
          </a:p>
        </p:txBody>
      </p:sp>
      <p:sp>
        <p:nvSpPr>
          <p:cNvPr id="9219" name="Text Box 5"/>
          <p:cNvSpPr txBox="1">
            <a:spLocks noChangeArrowheads="1"/>
          </p:cNvSpPr>
          <p:nvPr/>
        </p:nvSpPr>
        <p:spPr bwMode="auto">
          <a:xfrm>
            <a:off x="1913966" y="1861983"/>
            <a:ext cx="4105834" cy="278537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"positive uptake“</a:t>
            </a:r>
          </a:p>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non-specific</a:t>
            </a:r>
          </a:p>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specific</a:t>
            </a:r>
          </a:p>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functional imaging</a:t>
            </a:r>
            <a:endParaRPr lang="en-US" sz="2800" b="1" dirty="0">
              <a:solidFill>
                <a:srgbClr val="FFFF00"/>
              </a:solidFill>
              <a:latin typeface="Tahoma" pitchFamily="34" charset="0"/>
            </a:endParaRPr>
          </a:p>
        </p:txBody>
      </p:sp>
      <p:sp>
        <p:nvSpPr>
          <p:cNvPr id="9220" name="Text Box 6"/>
          <p:cNvSpPr txBox="1">
            <a:spLocks noChangeArrowheads="1"/>
          </p:cNvSpPr>
          <p:nvPr/>
        </p:nvSpPr>
        <p:spPr bwMode="auto">
          <a:xfrm>
            <a:off x="6866966" y="1903776"/>
            <a:ext cx="3276600" cy="181588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p>
            <a:pPr eaLnBrk="1" hangingPunct="1">
              <a:spcBef>
                <a:spcPct val="50000"/>
              </a:spcBef>
              <a:defRPr/>
            </a:pPr>
            <a:endParaRPr lang="sr-Latn-CS" sz="2800" b="1" dirty="0">
              <a:solidFill>
                <a:srgbClr val="FFFF00"/>
              </a:solidFill>
              <a:latin typeface="Tahoma" pitchFamily="34" charset="0"/>
            </a:endParaRPr>
          </a:p>
          <a:p>
            <a:pPr eaLnBrk="1" hangingPunct="1">
              <a:spcBef>
                <a:spcPct val="50000"/>
              </a:spcBef>
              <a:defRPr/>
            </a:pPr>
            <a:r>
              <a:rPr lang="en-US" sz="2800" b="1" dirty="0" smtClean="0">
                <a:solidFill>
                  <a:srgbClr val="FFFF00"/>
                </a:solidFill>
                <a:latin typeface="Tahoma" pitchFamily="34" charset="0"/>
              </a:rPr>
              <a:t>S</a:t>
            </a:r>
            <a:r>
              <a:rPr lang="sr-Latn-RS" sz="2800" b="1" dirty="0" smtClean="0">
                <a:solidFill>
                  <a:srgbClr val="FFFF00"/>
                </a:solidFill>
                <a:latin typeface="Tahoma" pitchFamily="34" charset="0"/>
              </a:rPr>
              <a:t>pecific only</a:t>
            </a:r>
            <a:endParaRPr lang="sr-Latn-CS" sz="2800" b="1" dirty="0">
              <a:solidFill>
                <a:srgbClr val="FFFF00"/>
              </a:solidFill>
              <a:latin typeface="Tahoma" pitchFamily="34" charset="0"/>
            </a:endParaRPr>
          </a:p>
          <a:p>
            <a:pPr eaLnBrk="1" hangingPunct="1">
              <a:spcBef>
                <a:spcPct val="50000"/>
              </a:spcBef>
              <a:defRPr/>
            </a:pPr>
            <a:endParaRPr lang="en-US" sz="2800" b="1" dirty="0">
              <a:solidFill>
                <a:srgbClr val="FFFF00"/>
              </a:solidFill>
              <a:latin typeface="Tahoma" pitchFamily="34" charset="0"/>
            </a:endParaRPr>
          </a:p>
        </p:txBody>
      </p:sp>
      <p:sp>
        <p:nvSpPr>
          <p:cNvPr id="9221" name="Text Box 4"/>
          <p:cNvSpPr txBox="1">
            <a:spLocks noChangeArrowheads="1"/>
          </p:cNvSpPr>
          <p:nvPr/>
        </p:nvSpPr>
        <p:spPr bwMode="auto">
          <a:xfrm>
            <a:off x="2828366" y="310755"/>
            <a:ext cx="6400800" cy="70802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p>
            <a:pPr algn="ctr" eaLnBrk="1" hangingPunct="1">
              <a:spcBef>
                <a:spcPct val="50000"/>
              </a:spcBef>
              <a:defRPr/>
            </a:pPr>
            <a:r>
              <a:rPr lang="sr-Latn-RS" sz="4000" b="1" dirty="0" smtClean="0">
                <a:solidFill>
                  <a:srgbClr val="FFFF00"/>
                </a:solidFill>
                <a:latin typeface="Tahoma" pitchFamily="34" charset="0"/>
              </a:rPr>
              <a:t>ONCOLOGY</a:t>
            </a:r>
            <a:endParaRPr lang="en-US" sz="4000" b="1" dirty="0">
              <a:solidFill>
                <a:srgbClr val="FFFF00"/>
              </a:solidFill>
              <a:latin typeface="Tahoma" pitchFamily="34" charset="0"/>
            </a:endParaRPr>
          </a:p>
        </p:txBody>
      </p:sp>
      <p:sp>
        <p:nvSpPr>
          <p:cNvPr id="2" name="Rectangle 1"/>
          <p:cNvSpPr/>
          <p:nvPr/>
        </p:nvSpPr>
        <p:spPr>
          <a:xfrm>
            <a:off x="1402978" y="5716867"/>
            <a:ext cx="5486400" cy="954107"/>
          </a:xfrm>
          <a:prstGeom prst="rect">
            <a:avLst/>
          </a:prstGeom>
        </p:spPr>
        <p:txBody>
          <a:bodyPr wrap="square">
            <a:spAutoFit/>
          </a:bodyPr>
          <a:lstStyle>
            <a:lvl1pPr marL="127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ts val="2913"/>
              </a:spcBef>
            </a:pPr>
            <a:r>
              <a:rPr lang="sr-Latn-RS" altLang="en-US" sz="2800" b="1" dirty="0" smtClean="0">
                <a:solidFill>
                  <a:srgbClr val="FFFF00"/>
                </a:solidFill>
                <a:latin typeface="Tahoma" panose="020B0604030504040204" pitchFamily="34" charset="0"/>
                <a:cs typeface="Tahoma" panose="020B0604030504040204" pitchFamily="34" charset="0"/>
              </a:rPr>
              <a:t>Y emitting RF (SPECT)</a:t>
            </a:r>
            <a:endParaRPr lang="en-US" altLang="en-US" sz="2800" dirty="0">
              <a:solidFill>
                <a:srgbClr val="FFFF00"/>
              </a:solidFill>
              <a:latin typeface="Tahoma" panose="020B0604030504040204" pitchFamily="34" charset="0"/>
              <a:cs typeface="Tahoma" panose="020B0604030504040204" pitchFamily="34" charset="0"/>
            </a:endParaRPr>
          </a:p>
          <a:p>
            <a:pPr eaLnBrk="1" hangingPunct="1"/>
            <a:r>
              <a:rPr lang="el-GR" altLang="en-US" sz="2800" b="1" dirty="0" smtClean="0">
                <a:solidFill>
                  <a:srgbClr val="FFFF00"/>
                </a:solidFill>
                <a:latin typeface="Tahoma" panose="020B0604030504040204" pitchFamily="34" charset="0"/>
                <a:cs typeface="Tahoma" panose="020B0604030504040204" pitchFamily="34" charset="0"/>
              </a:rPr>
              <a:t>Β</a:t>
            </a:r>
            <a:r>
              <a:rPr lang="sr-Latn-RS" altLang="en-US" sz="2800" b="1" dirty="0" smtClean="0">
                <a:solidFill>
                  <a:srgbClr val="FFFF00"/>
                </a:solidFill>
                <a:latin typeface="Tahoma" panose="020B0604030504040204" pitchFamily="34" charset="0"/>
                <a:cs typeface="Tahoma" panose="020B0604030504040204" pitchFamily="34" charset="0"/>
              </a:rPr>
              <a:t>+ emitting RF (PET)</a:t>
            </a:r>
            <a:endParaRPr lang="en-US" altLang="en-US" sz="2800" dirty="0">
              <a:solidFill>
                <a:srgbClr val="FFFF00"/>
              </a:solidFill>
              <a:latin typeface="Tahoma" panose="020B0604030504040204" pitchFamily="34" charset="0"/>
              <a:cs typeface="Tahoma" panose="020B0604030504040204" pitchFamily="34" charset="0"/>
            </a:endParaRPr>
          </a:p>
        </p:txBody>
      </p:sp>
      <p:sp>
        <p:nvSpPr>
          <p:cNvPr id="22543" name="Rectangle 6"/>
          <p:cNvSpPr>
            <a:spLocks noChangeArrowheads="1"/>
          </p:cNvSpPr>
          <p:nvPr/>
        </p:nvSpPr>
        <p:spPr bwMode="auto">
          <a:xfrm>
            <a:off x="6866966" y="4838882"/>
            <a:ext cx="3429000"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l-GR" altLang="en-US" sz="2400" b="1" dirty="0" smtClean="0">
                <a:solidFill>
                  <a:srgbClr val="FFFF00"/>
                </a:solidFill>
                <a:latin typeface="Tahoma" panose="020B0604030504040204" pitchFamily="34" charset="0"/>
                <a:cs typeface="Tahoma" panose="020B0604030504040204" pitchFamily="34" charset="0"/>
              </a:rPr>
              <a:t>Β</a:t>
            </a:r>
            <a:r>
              <a:rPr lang="en-US" altLang="en-US" sz="2400" b="1" dirty="0" smtClean="0">
                <a:solidFill>
                  <a:srgbClr val="FFFF00"/>
                </a:solidFill>
                <a:latin typeface="Tahoma" panose="020B0604030504040204" pitchFamily="34" charset="0"/>
                <a:cs typeface="Tahoma" panose="020B0604030504040204" pitchFamily="34" charset="0"/>
              </a:rPr>
              <a:t>-</a:t>
            </a:r>
            <a:r>
              <a:rPr lang="sr-Latn-RS" altLang="en-US" sz="2400" b="1" dirty="0" smtClean="0">
                <a:solidFill>
                  <a:srgbClr val="FFFF00"/>
                </a:solidFill>
                <a:latin typeface="Tahoma" panose="020B0604030504040204" pitchFamily="34" charset="0"/>
                <a:cs typeface="Tahoma" panose="020B0604030504040204" pitchFamily="34" charset="0"/>
              </a:rPr>
              <a:t> emitting RF </a:t>
            </a:r>
          </a:p>
          <a:p>
            <a:pPr eaLnBrk="1" hangingPunct="1"/>
            <a:r>
              <a:rPr lang="sr-Latn-RS" altLang="en-US" sz="2400" b="1" dirty="0" smtClean="0">
                <a:solidFill>
                  <a:srgbClr val="FFFF00"/>
                </a:solidFill>
                <a:latin typeface="Tahoma" panose="020B0604030504040204" pitchFamily="34" charset="0"/>
                <a:cs typeface="Tahoma" panose="020B0604030504040204" pitchFamily="34" charset="0"/>
              </a:rPr>
              <a:t> </a:t>
            </a:r>
            <a:r>
              <a:rPr lang="el-GR" altLang="en-US" sz="2400" b="1" dirty="0" smtClean="0">
                <a:solidFill>
                  <a:srgbClr val="FFFF00"/>
                </a:solidFill>
                <a:latin typeface="Tahoma" panose="020B0604030504040204" pitchFamily="34" charset="0"/>
                <a:cs typeface="Tahoma" panose="020B0604030504040204" pitchFamily="34" charset="0"/>
              </a:rPr>
              <a:t>α</a:t>
            </a:r>
            <a:r>
              <a:rPr lang="sr-Latn-RS" altLang="en-US" sz="2400" b="1" dirty="0" smtClean="0">
                <a:solidFill>
                  <a:srgbClr val="FFFF00"/>
                </a:solidFill>
                <a:latin typeface="Tahoma" panose="020B0604030504040204" pitchFamily="34" charset="0"/>
                <a:cs typeface="Tahoma" panose="020B0604030504040204" pitchFamily="34" charset="0"/>
              </a:rPr>
              <a:t> emitting RF</a:t>
            </a:r>
            <a:endParaRPr lang="en-US" altLang="en-US" sz="2400" b="1" dirty="0">
              <a:solidFill>
                <a:srgbClr val="FFFF00"/>
              </a:solidFill>
              <a:latin typeface="Tahoma" panose="020B0604030504040204" pitchFamily="34" charset="0"/>
              <a:cs typeface="Tahoma" panose="020B0604030504040204" pitchFamily="34" charset="0"/>
            </a:endParaRPr>
          </a:p>
        </p:txBody>
      </p:sp>
      <p:sp>
        <p:nvSpPr>
          <p:cNvPr id="3" name="Down Arrow 2"/>
          <p:cNvSpPr/>
          <p:nvPr/>
        </p:nvSpPr>
        <p:spPr bwMode="auto">
          <a:xfrm>
            <a:off x="3200400" y="4953000"/>
            <a:ext cx="1219200" cy="587514"/>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9" name="Down Arrow 8"/>
          <p:cNvSpPr/>
          <p:nvPr/>
        </p:nvSpPr>
        <p:spPr bwMode="auto">
          <a:xfrm>
            <a:off x="7971866" y="4365989"/>
            <a:ext cx="1219200" cy="587514"/>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stretch>
            <a:fillRect/>
          </a:stretch>
        </p:blipFill>
        <p:spPr>
          <a:xfrm>
            <a:off x="241864" y="1179562"/>
            <a:ext cx="3057781" cy="5660509"/>
          </a:xfrm>
          <a:prstGeom prst="rect">
            <a:avLst/>
          </a:prstGeom>
        </p:spPr>
      </p:pic>
      <p:sp>
        <p:nvSpPr>
          <p:cNvPr id="47106" name="Text Box 5"/>
          <p:cNvSpPr txBox="1">
            <a:spLocks noChangeArrowheads="1"/>
          </p:cNvSpPr>
          <p:nvPr/>
        </p:nvSpPr>
        <p:spPr bwMode="auto">
          <a:xfrm>
            <a:off x="152400" y="141711"/>
            <a:ext cx="1181100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000" b="1" dirty="0" smtClean="0">
                <a:solidFill>
                  <a:srgbClr val="FFFF00"/>
                </a:solidFill>
              </a:rPr>
              <a:t>Sentinel</a:t>
            </a:r>
            <a:r>
              <a:rPr lang="sr-Latn-RS" altLang="en-US" sz="2000" b="1" dirty="0" smtClean="0">
                <a:solidFill>
                  <a:srgbClr val="FFFF00"/>
                </a:solidFill>
              </a:rPr>
              <a:t> lymph node </a:t>
            </a:r>
            <a:r>
              <a:rPr lang="sr-Latn-CS" altLang="en-US" sz="2000" b="1" dirty="0" smtClean="0">
                <a:solidFill>
                  <a:srgbClr val="FFFF00"/>
                </a:solidFill>
              </a:rPr>
              <a:t>(</a:t>
            </a:r>
            <a:r>
              <a:rPr lang="sr-Latn-RS" altLang="en-US" sz="2000" b="1" dirty="0" smtClean="0">
                <a:solidFill>
                  <a:srgbClr val="FFFF00"/>
                </a:solidFill>
              </a:rPr>
              <a:t>yellow</a:t>
            </a:r>
            <a:r>
              <a:rPr lang="sr-Latn-CS" altLang="en-US" sz="2000" b="1" dirty="0" smtClean="0">
                <a:solidFill>
                  <a:srgbClr val="FFFF00"/>
                </a:solidFill>
              </a:rPr>
              <a:t>) </a:t>
            </a:r>
            <a:r>
              <a:rPr lang="sr-Latn-RS" altLang="en-US" sz="2000" b="1" dirty="0" smtClean="0">
                <a:solidFill>
                  <a:srgbClr val="FFFF00"/>
                </a:solidFill>
              </a:rPr>
              <a:t>after aplication of </a:t>
            </a:r>
            <a:r>
              <a:rPr lang="sr-Latn-CS" altLang="en-US" sz="2000" b="1" baseline="30000" dirty="0" smtClean="0">
                <a:solidFill>
                  <a:srgbClr val="FFFF00"/>
                </a:solidFill>
              </a:rPr>
              <a:t>99m</a:t>
            </a:r>
            <a:r>
              <a:rPr lang="sr-Latn-CS" altLang="en-US" sz="2000" b="1" dirty="0" smtClean="0">
                <a:solidFill>
                  <a:srgbClr val="FFFF00"/>
                </a:solidFill>
              </a:rPr>
              <a:t>Tc </a:t>
            </a:r>
            <a:r>
              <a:rPr lang="sr-Latn-CS" altLang="en-US" sz="2000" b="1" dirty="0">
                <a:solidFill>
                  <a:srgbClr val="FFFF00"/>
                </a:solidFill>
              </a:rPr>
              <a:t>nanocolloid </a:t>
            </a:r>
            <a:r>
              <a:rPr lang="sr-Latn-CS" altLang="en-US" sz="2000" b="1" dirty="0" smtClean="0">
                <a:solidFill>
                  <a:srgbClr val="FFFF00"/>
                </a:solidFill>
              </a:rPr>
              <a:t>(</a:t>
            </a:r>
            <a:r>
              <a:rPr lang="sr-Latn-RS" altLang="en-US" sz="2000" b="1" dirty="0" smtClean="0">
                <a:solidFill>
                  <a:srgbClr val="FFFF00"/>
                </a:solidFill>
              </a:rPr>
              <a:t>red</a:t>
            </a:r>
            <a:r>
              <a:rPr lang="sr-Latn-CS" altLang="en-US" sz="2000" b="1" dirty="0" smtClean="0">
                <a:solidFill>
                  <a:srgbClr val="FFFF00"/>
                </a:solidFill>
              </a:rPr>
              <a:t>)</a:t>
            </a:r>
            <a:endParaRPr lang="en-US" altLang="en-US" sz="2000" b="1" dirty="0">
              <a:solidFill>
                <a:srgbClr val="FFFF00"/>
              </a:solidFill>
            </a:endParaRPr>
          </a:p>
        </p:txBody>
      </p:sp>
      <p:sp>
        <p:nvSpPr>
          <p:cNvPr id="4" name="Right Arrow 3"/>
          <p:cNvSpPr/>
          <p:nvPr/>
        </p:nvSpPr>
        <p:spPr bwMode="auto">
          <a:xfrm rot="10573431">
            <a:off x="2452318" y="1557422"/>
            <a:ext cx="838200" cy="304800"/>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0" name="Right Arrow 9"/>
          <p:cNvSpPr/>
          <p:nvPr/>
        </p:nvSpPr>
        <p:spPr bwMode="auto">
          <a:xfrm rot="10573431">
            <a:off x="2694691" y="2304441"/>
            <a:ext cx="838200" cy="304800"/>
          </a:xfrm>
          <a:prstGeom prst="right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11" name="Picture 10"/>
          <p:cNvPicPr>
            <a:picLocks noChangeAspect="1"/>
          </p:cNvPicPr>
          <p:nvPr/>
        </p:nvPicPr>
        <p:blipFill>
          <a:blip r:embed="rId3" cstate="print"/>
          <a:stretch>
            <a:fillRect/>
          </a:stretch>
        </p:blipFill>
        <p:spPr>
          <a:xfrm>
            <a:off x="4190999" y="1038367"/>
            <a:ext cx="7467601" cy="5667233"/>
          </a:xfrm>
          <a:prstGeom prst="rect">
            <a:avLst/>
          </a:prstGeom>
        </p:spPr>
      </p:pic>
      <p:sp>
        <p:nvSpPr>
          <p:cNvPr id="17" name="Right Arrow 16"/>
          <p:cNvSpPr/>
          <p:nvPr/>
        </p:nvSpPr>
        <p:spPr bwMode="auto">
          <a:xfrm rot="10573431">
            <a:off x="7548138" y="2170451"/>
            <a:ext cx="829522" cy="159090"/>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19" name="Right Arrow 18"/>
          <p:cNvSpPr/>
          <p:nvPr/>
        </p:nvSpPr>
        <p:spPr bwMode="auto">
          <a:xfrm rot="10573431">
            <a:off x="7700538" y="2322851"/>
            <a:ext cx="829522" cy="159090"/>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20" name="Right Arrow 19"/>
          <p:cNvSpPr/>
          <p:nvPr/>
        </p:nvSpPr>
        <p:spPr bwMode="auto">
          <a:xfrm rot="10573431">
            <a:off x="7624339" y="2556967"/>
            <a:ext cx="829522" cy="159090"/>
          </a:xfrm>
          <a:prstGeom prst="rightArrow">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ransition spd="slow"/>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4"/>
          <p:cNvSpPr txBox="1">
            <a:spLocks noChangeArrowheads="1"/>
          </p:cNvSpPr>
          <p:nvPr/>
        </p:nvSpPr>
        <p:spPr bwMode="auto">
          <a:xfrm>
            <a:off x="1913966" y="1188404"/>
            <a:ext cx="8229600" cy="519113"/>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p>
            <a:pPr eaLnBrk="1" hangingPunct="1">
              <a:spcBef>
                <a:spcPct val="50000"/>
              </a:spcBef>
              <a:defRPr/>
            </a:pPr>
            <a:r>
              <a:rPr lang="sr-Latn-RS" sz="2800" b="1" dirty="0" smtClean="0">
                <a:solidFill>
                  <a:srgbClr val="FFFF00"/>
                </a:solidFill>
                <a:latin typeface="Tahoma" pitchFamily="34" charset="0"/>
              </a:rPr>
              <a:t>	Imaging</a:t>
            </a:r>
            <a:r>
              <a:rPr lang="en-US" sz="2800" b="1" dirty="0">
                <a:solidFill>
                  <a:srgbClr val="FFFF00"/>
                </a:solidFill>
                <a:latin typeface="Tahoma" pitchFamily="34" charset="0"/>
              </a:rPr>
              <a:t>				</a:t>
            </a:r>
            <a:r>
              <a:rPr lang="sr-Latn-RS" sz="2800" b="1" dirty="0" smtClean="0">
                <a:solidFill>
                  <a:srgbClr val="FFFF00"/>
                </a:solidFill>
                <a:latin typeface="Tahoma" pitchFamily="34" charset="0"/>
              </a:rPr>
              <a:t>Therapy</a:t>
            </a:r>
            <a:endParaRPr lang="en-US" sz="2800" b="1" dirty="0">
              <a:solidFill>
                <a:srgbClr val="FFFF00"/>
              </a:solidFill>
              <a:latin typeface="Tahoma" pitchFamily="34" charset="0"/>
            </a:endParaRPr>
          </a:p>
        </p:txBody>
      </p:sp>
      <p:sp>
        <p:nvSpPr>
          <p:cNvPr id="9219" name="Text Box 5"/>
          <p:cNvSpPr txBox="1">
            <a:spLocks noChangeArrowheads="1"/>
          </p:cNvSpPr>
          <p:nvPr/>
        </p:nvSpPr>
        <p:spPr bwMode="auto">
          <a:xfrm>
            <a:off x="1913966" y="1861983"/>
            <a:ext cx="4105834" cy="2785378"/>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"positive uptake“</a:t>
            </a:r>
          </a:p>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non-specific</a:t>
            </a:r>
          </a:p>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specific</a:t>
            </a:r>
          </a:p>
          <a:p>
            <a:pPr marL="347472" indent="-347472" eaLnBrk="1" hangingPunct="1">
              <a:spcBef>
                <a:spcPts val="600"/>
              </a:spcBef>
              <a:buFont typeface="Arial" panose="020B0604020202020204" pitchFamily="34" charset="0"/>
              <a:buChar char="•"/>
              <a:defRPr/>
            </a:pPr>
            <a:r>
              <a:rPr lang="sr-Latn-CS" sz="3200" b="1" dirty="0" smtClean="0">
                <a:solidFill>
                  <a:srgbClr val="FFFF00"/>
                </a:solidFill>
                <a:latin typeface="Tahoma" pitchFamily="34" charset="0"/>
              </a:rPr>
              <a:t>functional imaging</a:t>
            </a:r>
            <a:endParaRPr lang="en-US" sz="2800" b="1" dirty="0">
              <a:solidFill>
                <a:srgbClr val="FFFF00"/>
              </a:solidFill>
              <a:latin typeface="Tahoma" pitchFamily="34" charset="0"/>
            </a:endParaRPr>
          </a:p>
        </p:txBody>
      </p:sp>
      <p:sp>
        <p:nvSpPr>
          <p:cNvPr id="9220" name="Text Box 6"/>
          <p:cNvSpPr txBox="1">
            <a:spLocks noChangeArrowheads="1"/>
          </p:cNvSpPr>
          <p:nvPr/>
        </p:nvSpPr>
        <p:spPr bwMode="auto">
          <a:xfrm>
            <a:off x="6866966" y="1903776"/>
            <a:ext cx="3276600" cy="1815882"/>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p>
            <a:pPr eaLnBrk="1" hangingPunct="1">
              <a:spcBef>
                <a:spcPct val="50000"/>
              </a:spcBef>
              <a:defRPr/>
            </a:pPr>
            <a:endParaRPr lang="sr-Latn-CS" sz="2800" b="1" dirty="0">
              <a:solidFill>
                <a:srgbClr val="FFFF00"/>
              </a:solidFill>
              <a:latin typeface="Tahoma" pitchFamily="34" charset="0"/>
            </a:endParaRPr>
          </a:p>
          <a:p>
            <a:pPr eaLnBrk="1" hangingPunct="1">
              <a:spcBef>
                <a:spcPct val="50000"/>
              </a:spcBef>
              <a:defRPr/>
            </a:pPr>
            <a:r>
              <a:rPr lang="en-US" sz="2800" b="1" dirty="0" smtClean="0">
                <a:solidFill>
                  <a:srgbClr val="FFFF00"/>
                </a:solidFill>
                <a:latin typeface="Tahoma" pitchFamily="34" charset="0"/>
              </a:rPr>
              <a:t>S</a:t>
            </a:r>
            <a:r>
              <a:rPr lang="sr-Latn-RS" sz="2800" b="1" dirty="0" smtClean="0">
                <a:solidFill>
                  <a:srgbClr val="FFFF00"/>
                </a:solidFill>
                <a:latin typeface="Tahoma" pitchFamily="34" charset="0"/>
              </a:rPr>
              <a:t>pecific only</a:t>
            </a:r>
            <a:endParaRPr lang="sr-Latn-CS" sz="2800" b="1" dirty="0">
              <a:solidFill>
                <a:srgbClr val="FFFF00"/>
              </a:solidFill>
              <a:latin typeface="Tahoma" pitchFamily="34" charset="0"/>
            </a:endParaRPr>
          </a:p>
          <a:p>
            <a:pPr eaLnBrk="1" hangingPunct="1">
              <a:spcBef>
                <a:spcPct val="50000"/>
              </a:spcBef>
              <a:defRPr/>
            </a:pPr>
            <a:endParaRPr lang="en-US" sz="2800" b="1" dirty="0">
              <a:solidFill>
                <a:srgbClr val="FFFF00"/>
              </a:solidFill>
              <a:latin typeface="Tahoma" pitchFamily="34" charset="0"/>
            </a:endParaRPr>
          </a:p>
        </p:txBody>
      </p:sp>
      <p:sp>
        <p:nvSpPr>
          <p:cNvPr id="9221" name="Text Box 4"/>
          <p:cNvSpPr txBox="1">
            <a:spLocks noChangeArrowheads="1"/>
          </p:cNvSpPr>
          <p:nvPr/>
        </p:nvSpPr>
        <p:spPr bwMode="auto">
          <a:xfrm>
            <a:off x="2828366" y="310755"/>
            <a:ext cx="6400800" cy="708025"/>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a:spAutoFit/>
          </a:bodyPr>
          <a:lstStyle/>
          <a:p>
            <a:pPr algn="ctr" eaLnBrk="1" hangingPunct="1">
              <a:spcBef>
                <a:spcPct val="50000"/>
              </a:spcBef>
              <a:defRPr/>
            </a:pPr>
            <a:r>
              <a:rPr lang="sr-Latn-RS" sz="4000" b="1" dirty="0" smtClean="0">
                <a:solidFill>
                  <a:srgbClr val="FFFF00"/>
                </a:solidFill>
                <a:latin typeface="Tahoma" pitchFamily="34" charset="0"/>
              </a:rPr>
              <a:t>ONCOLOGY</a:t>
            </a:r>
            <a:endParaRPr lang="en-US" sz="4000" b="1" dirty="0">
              <a:solidFill>
                <a:srgbClr val="FFFF00"/>
              </a:solidFill>
              <a:latin typeface="Tahoma" pitchFamily="34" charset="0"/>
            </a:endParaRPr>
          </a:p>
        </p:txBody>
      </p:sp>
      <p:sp>
        <p:nvSpPr>
          <p:cNvPr id="2" name="Rectangle 1"/>
          <p:cNvSpPr/>
          <p:nvPr/>
        </p:nvSpPr>
        <p:spPr>
          <a:xfrm>
            <a:off x="1380566" y="5604163"/>
            <a:ext cx="5486400" cy="1077218"/>
          </a:xfrm>
          <a:prstGeom prst="rect">
            <a:avLst/>
          </a:prstGeom>
        </p:spPr>
        <p:txBody>
          <a:bodyPr wrap="square">
            <a:spAutoFit/>
          </a:bodyPr>
          <a:lstStyle>
            <a:lvl1pPr marL="12700">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ts val="2913"/>
              </a:spcBef>
            </a:pPr>
            <a:r>
              <a:rPr lang="sr-Latn-RS" altLang="en-US" sz="2800" b="1" dirty="0" smtClean="0">
                <a:solidFill>
                  <a:srgbClr val="FFFF00"/>
                </a:solidFill>
                <a:latin typeface="Tahoma" panose="020B0604030504040204" pitchFamily="34" charset="0"/>
                <a:cs typeface="Tahoma" panose="020B0604030504040204" pitchFamily="34" charset="0"/>
              </a:rPr>
              <a:t>Y emitting RF (SPECT)</a:t>
            </a:r>
            <a:endParaRPr lang="en-US" altLang="en-US" sz="2800" dirty="0">
              <a:solidFill>
                <a:srgbClr val="FFFF00"/>
              </a:solidFill>
              <a:latin typeface="Tahoma" panose="020B0604030504040204" pitchFamily="34" charset="0"/>
              <a:cs typeface="Tahoma" panose="020B0604030504040204" pitchFamily="34" charset="0"/>
            </a:endParaRPr>
          </a:p>
          <a:p>
            <a:pPr eaLnBrk="1" hangingPunct="1"/>
            <a:r>
              <a:rPr lang="el-GR" altLang="en-US" sz="3600" b="1" dirty="0" smtClean="0">
                <a:solidFill>
                  <a:srgbClr val="FF0000"/>
                </a:solidFill>
                <a:latin typeface="Tahoma" panose="020B0604030504040204" pitchFamily="34" charset="0"/>
                <a:cs typeface="Tahoma" panose="020B0604030504040204" pitchFamily="34" charset="0"/>
              </a:rPr>
              <a:t>Β</a:t>
            </a:r>
            <a:r>
              <a:rPr lang="sr-Latn-RS" altLang="en-US" sz="3600" b="1" dirty="0" smtClean="0">
                <a:solidFill>
                  <a:srgbClr val="FF0000"/>
                </a:solidFill>
                <a:latin typeface="Tahoma" panose="020B0604030504040204" pitchFamily="34" charset="0"/>
                <a:cs typeface="Tahoma" panose="020B0604030504040204" pitchFamily="34" charset="0"/>
              </a:rPr>
              <a:t>+ emitting RF (PET)</a:t>
            </a:r>
            <a:endParaRPr lang="en-US" altLang="en-US" sz="3600" dirty="0">
              <a:solidFill>
                <a:srgbClr val="FF0000"/>
              </a:solidFill>
              <a:latin typeface="Tahoma" panose="020B0604030504040204" pitchFamily="34" charset="0"/>
              <a:cs typeface="Tahoma" panose="020B0604030504040204" pitchFamily="34" charset="0"/>
            </a:endParaRPr>
          </a:p>
        </p:txBody>
      </p:sp>
      <p:sp>
        <p:nvSpPr>
          <p:cNvPr id="22543" name="Rectangle 6"/>
          <p:cNvSpPr>
            <a:spLocks noChangeArrowheads="1"/>
          </p:cNvSpPr>
          <p:nvPr/>
        </p:nvSpPr>
        <p:spPr bwMode="auto">
          <a:xfrm>
            <a:off x="6866966" y="4838882"/>
            <a:ext cx="3429000"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l-GR" altLang="en-US" sz="2400" b="1" dirty="0" smtClean="0">
                <a:solidFill>
                  <a:srgbClr val="FFFF00"/>
                </a:solidFill>
                <a:latin typeface="Tahoma" panose="020B0604030504040204" pitchFamily="34" charset="0"/>
                <a:cs typeface="Tahoma" panose="020B0604030504040204" pitchFamily="34" charset="0"/>
              </a:rPr>
              <a:t>Β</a:t>
            </a:r>
            <a:r>
              <a:rPr lang="en-US" altLang="en-US" sz="2400" b="1" dirty="0" smtClean="0">
                <a:solidFill>
                  <a:srgbClr val="FFFF00"/>
                </a:solidFill>
                <a:latin typeface="Tahoma" panose="020B0604030504040204" pitchFamily="34" charset="0"/>
                <a:cs typeface="Tahoma" panose="020B0604030504040204" pitchFamily="34" charset="0"/>
              </a:rPr>
              <a:t>-</a:t>
            </a:r>
            <a:r>
              <a:rPr lang="sr-Latn-RS" altLang="en-US" sz="2400" b="1" dirty="0" smtClean="0">
                <a:solidFill>
                  <a:srgbClr val="FFFF00"/>
                </a:solidFill>
                <a:latin typeface="Tahoma" panose="020B0604030504040204" pitchFamily="34" charset="0"/>
                <a:cs typeface="Tahoma" panose="020B0604030504040204" pitchFamily="34" charset="0"/>
              </a:rPr>
              <a:t> emitting RF </a:t>
            </a:r>
          </a:p>
          <a:p>
            <a:pPr eaLnBrk="1" hangingPunct="1"/>
            <a:r>
              <a:rPr lang="sr-Latn-RS" altLang="en-US" sz="2400" b="1" dirty="0" smtClean="0">
                <a:solidFill>
                  <a:srgbClr val="FFFF00"/>
                </a:solidFill>
                <a:latin typeface="Tahoma" panose="020B0604030504040204" pitchFamily="34" charset="0"/>
                <a:cs typeface="Tahoma" panose="020B0604030504040204" pitchFamily="34" charset="0"/>
              </a:rPr>
              <a:t> </a:t>
            </a:r>
            <a:r>
              <a:rPr lang="el-GR" altLang="en-US" sz="2400" b="1" dirty="0" smtClean="0">
                <a:solidFill>
                  <a:srgbClr val="FFFF00"/>
                </a:solidFill>
                <a:latin typeface="Tahoma" panose="020B0604030504040204" pitchFamily="34" charset="0"/>
                <a:cs typeface="Tahoma" panose="020B0604030504040204" pitchFamily="34" charset="0"/>
              </a:rPr>
              <a:t>α</a:t>
            </a:r>
            <a:r>
              <a:rPr lang="sr-Latn-RS" altLang="en-US" sz="2400" b="1" dirty="0" smtClean="0">
                <a:solidFill>
                  <a:srgbClr val="FFFF00"/>
                </a:solidFill>
                <a:latin typeface="Tahoma" panose="020B0604030504040204" pitchFamily="34" charset="0"/>
                <a:cs typeface="Tahoma" panose="020B0604030504040204" pitchFamily="34" charset="0"/>
              </a:rPr>
              <a:t> emitting RF</a:t>
            </a:r>
            <a:endParaRPr lang="en-US" altLang="en-US" sz="2400" b="1" dirty="0">
              <a:solidFill>
                <a:srgbClr val="FFFF00"/>
              </a:solidFill>
              <a:latin typeface="Tahoma" panose="020B0604030504040204" pitchFamily="34" charset="0"/>
              <a:cs typeface="Tahoma" panose="020B0604030504040204" pitchFamily="34" charset="0"/>
            </a:endParaRPr>
          </a:p>
        </p:txBody>
      </p:sp>
      <p:sp>
        <p:nvSpPr>
          <p:cNvPr id="3" name="Down Arrow 2"/>
          <p:cNvSpPr/>
          <p:nvPr/>
        </p:nvSpPr>
        <p:spPr bwMode="auto">
          <a:xfrm>
            <a:off x="3200400" y="4953000"/>
            <a:ext cx="1219200" cy="587514"/>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
        <p:nvSpPr>
          <p:cNvPr id="9" name="Down Arrow 8"/>
          <p:cNvSpPr/>
          <p:nvPr/>
        </p:nvSpPr>
        <p:spPr bwMode="auto">
          <a:xfrm>
            <a:off x="7971866" y="4365989"/>
            <a:ext cx="1219200" cy="587514"/>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xmlns="" val="1416984359"/>
      </p:ext>
    </p:extLst>
  </p:cSld>
  <p:clrMapOvr>
    <a:masterClrMapping/>
  </p:clrMapOvr>
  <p:transition spd="slow"/>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2746376" y="1441451"/>
            <a:ext cx="6259513" cy="982663"/>
          </a:xfrm>
          <a:prstGeom prst="rect">
            <a:avLst/>
          </a:prstGeom>
        </p:spPr>
        <p:txBody>
          <a:bodyPr lIns="0" tIns="64769" rIns="0" bIns="0">
            <a:spAutoFit/>
          </a:bodyPr>
          <a:lstStyle/>
          <a:p>
            <a:pPr marL="466725" indent="-454025" eaLnBrk="1" fontAlgn="auto" hangingPunct="1">
              <a:spcBef>
                <a:spcPts val="509"/>
              </a:spcBef>
              <a:spcAft>
                <a:spcPts val="0"/>
              </a:spcAft>
              <a:buClr>
                <a:srgbClr val="FF0000"/>
              </a:buClr>
              <a:buSzPct val="176785"/>
              <a:buFont typeface="Arial"/>
              <a:buChar char="•"/>
              <a:tabLst>
                <a:tab pos="467359" algn="l"/>
                <a:tab pos="2797810" algn="l"/>
              </a:tabLst>
              <a:defRPr/>
            </a:pPr>
            <a:r>
              <a:rPr lang="sr-Latn-RS" sz="2800" b="1" spc="-5" dirty="0" err="1" smtClean="0">
                <a:solidFill>
                  <a:srgbClr val="FFFFFF"/>
                </a:solidFill>
                <a:latin typeface="Arial"/>
                <a:cs typeface="Arial"/>
              </a:rPr>
              <a:t>Glucose</a:t>
            </a:r>
            <a:r>
              <a:rPr lang="sr-Latn-RS" sz="2800" b="1" spc="-5" dirty="0" smtClean="0">
                <a:solidFill>
                  <a:srgbClr val="FFFFFF"/>
                </a:solidFill>
                <a:latin typeface="Arial"/>
                <a:cs typeface="Arial"/>
              </a:rPr>
              <a:t> </a:t>
            </a:r>
            <a:r>
              <a:rPr lang="sr-Latn-RS" sz="2800" b="1" spc="-5" dirty="0" err="1" smtClean="0">
                <a:solidFill>
                  <a:srgbClr val="FFFFFF"/>
                </a:solidFill>
                <a:latin typeface="Arial"/>
                <a:cs typeface="Arial"/>
              </a:rPr>
              <a:t>metabolism</a:t>
            </a:r>
            <a:endParaRPr sz="2800" dirty="0">
              <a:solidFill>
                <a:prstClr val="white"/>
              </a:solidFill>
              <a:latin typeface="Arial"/>
              <a:cs typeface="Arial"/>
            </a:endParaRPr>
          </a:p>
          <a:p>
            <a:pPr marL="926465" eaLnBrk="1" fontAlgn="auto" hangingPunct="1">
              <a:spcBef>
                <a:spcPts val="409"/>
              </a:spcBef>
              <a:spcAft>
                <a:spcPts val="0"/>
              </a:spcAft>
              <a:defRPr/>
            </a:pPr>
            <a:r>
              <a:rPr sz="2800" b="1" spc="-5" dirty="0">
                <a:solidFill>
                  <a:srgbClr val="00FFFF"/>
                </a:solidFill>
                <a:latin typeface="Arial"/>
                <a:cs typeface="Arial"/>
              </a:rPr>
              <a:t>F-18-fluorodeoxyglucose</a:t>
            </a:r>
            <a:r>
              <a:rPr sz="2800" b="1" spc="50" dirty="0">
                <a:solidFill>
                  <a:srgbClr val="00FFFF"/>
                </a:solidFill>
                <a:latin typeface="Arial"/>
                <a:cs typeface="Arial"/>
              </a:rPr>
              <a:t> </a:t>
            </a:r>
            <a:r>
              <a:rPr sz="2800" b="1" spc="-5" dirty="0">
                <a:solidFill>
                  <a:srgbClr val="00FFFF"/>
                </a:solidFill>
                <a:latin typeface="Arial"/>
                <a:cs typeface="Arial"/>
              </a:rPr>
              <a:t>(FDG)</a:t>
            </a:r>
            <a:endParaRPr sz="2800" dirty="0">
              <a:solidFill>
                <a:prstClr val="white"/>
              </a:solidFill>
              <a:latin typeface="Arial"/>
              <a:cs typeface="Arial"/>
            </a:endParaRPr>
          </a:p>
        </p:txBody>
      </p:sp>
      <p:sp>
        <p:nvSpPr>
          <p:cNvPr id="4" name="object 4"/>
          <p:cNvSpPr txBox="1"/>
          <p:nvPr/>
        </p:nvSpPr>
        <p:spPr>
          <a:xfrm>
            <a:off x="2746376" y="2128838"/>
            <a:ext cx="238125" cy="1903412"/>
          </a:xfrm>
          <a:prstGeom prst="rect">
            <a:avLst/>
          </a:prstGeom>
        </p:spPr>
        <p:txBody>
          <a:bodyPr lIns="0" tIns="227329" rIns="0" bIns="0">
            <a:spAutoFit/>
          </a:bodyPr>
          <a:lstStyle/>
          <a:p>
            <a:pPr marL="12700" eaLnBrk="1" fontAlgn="auto" hangingPunct="1">
              <a:spcBef>
                <a:spcPts val="1789"/>
              </a:spcBef>
              <a:spcAft>
                <a:spcPts val="0"/>
              </a:spcAft>
              <a:defRPr/>
            </a:pPr>
            <a:r>
              <a:rPr sz="4750" dirty="0">
                <a:solidFill>
                  <a:srgbClr val="FF0000"/>
                </a:solidFill>
                <a:latin typeface="Arial"/>
                <a:cs typeface="Arial"/>
              </a:rPr>
              <a:t>•</a:t>
            </a:r>
            <a:endParaRPr sz="4750">
              <a:solidFill>
                <a:prstClr val="white"/>
              </a:solidFill>
              <a:latin typeface="Arial"/>
              <a:cs typeface="Arial"/>
            </a:endParaRPr>
          </a:p>
          <a:p>
            <a:pPr marL="12700" eaLnBrk="1" fontAlgn="auto" hangingPunct="1">
              <a:spcBef>
                <a:spcPts val="1695"/>
              </a:spcBef>
              <a:spcAft>
                <a:spcPts val="0"/>
              </a:spcAft>
              <a:defRPr/>
            </a:pPr>
            <a:r>
              <a:rPr sz="4750" dirty="0">
                <a:solidFill>
                  <a:srgbClr val="FF0000"/>
                </a:solidFill>
                <a:latin typeface="Arial"/>
                <a:cs typeface="Arial"/>
              </a:rPr>
              <a:t>•</a:t>
            </a:r>
            <a:endParaRPr sz="4750">
              <a:solidFill>
                <a:prstClr val="white"/>
              </a:solidFill>
              <a:latin typeface="Arial"/>
              <a:cs typeface="Arial"/>
            </a:endParaRPr>
          </a:p>
        </p:txBody>
      </p:sp>
      <p:sp>
        <p:nvSpPr>
          <p:cNvPr id="5" name="object 5"/>
          <p:cNvSpPr txBox="1"/>
          <p:nvPr/>
        </p:nvSpPr>
        <p:spPr>
          <a:xfrm>
            <a:off x="3286125" y="2505075"/>
            <a:ext cx="7016750" cy="1392238"/>
          </a:xfrm>
          <a:prstGeom prst="rect">
            <a:avLst/>
          </a:prstGeom>
        </p:spPr>
        <p:txBody>
          <a:bodyPr lIns="0" tIns="12065" rIns="0" bIns="0">
            <a:spAutoFit/>
          </a:bodyPr>
          <a:lstStyle/>
          <a:p>
            <a:pPr marL="12700" eaLnBrk="1" fontAlgn="auto" hangingPunct="1">
              <a:lnSpc>
                <a:spcPts val="3320"/>
              </a:lnSpc>
              <a:spcBef>
                <a:spcPts val="95"/>
              </a:spcBef>
              <a:spcAft>
                <a:spcPts val="0"/>
              </a:spcAft>
              <a:defRPr/>
            </a:pPr>
            <a:r>
              <a:rPr lang="sr-Latn-RS" sz="2800" b="1" spc="-5" dirty="0" err="1" smtClean="0">
                <a:solidFill>
                  <a:srgbClr val="FFFFFF"/>
                </a:solidFill>
                <a:latin typeface="Arial"/>
                <a:cs typeface="Arial"/>
              </a:rPr>
              <a:t>Amino</a:t>
            </a:r>
            <a:r>
              <a:rPr lang="sr-Latn-RS" sz="2800" b="1" spc="-5" dirty="0" smtClean="0">
                <a:solidFill>
                  <a:srgbClr val="FFFFFF"/>
                </a:solidFill>
                <a:latin typeface="Arial"/>
                <a:cs typeface="Arial"/>
              </a:rPr>
              <a:t> </a:t>
            </a:r>
            <a:r>
              <a:rPr lang="sr-Latn-RS" sz="2800" b="1" spc="-5" dirty="0" err="1" smtClean="0">
                <a:solidFill>
                  <a:srgbClr val="FFFFFF"/>
                </a:solidFill>
                <a:latin typeface="Arial"/>
                <a:cs typeface="Arial"/>
              </a:rPr>
              <a:t>acid</a:t>
            </a:r>
            <a:r>
              <a:rPr lang="sr-Latn-RS" sz="2800" b="1" spc="-5" dirty="0" smtClean="0">
                <a:solidFill>
                  <a:srgbClr val="FFFFFF"/>
                </a:solidFill>
                <a:latin typeface="Arial"/>
                <a:cs typeface="Arial"/>
              </a:rPr>
              <a:t> </a:t>
            </a:r>
            <a:r>
              <a:rPr lang="sr-Latn-RS" sz="2800" b="1" spc="-5" dirty="0" err="1" smtClean="0">
                <a:solidFill>
                  <a:srgbClr val="FFFFFF"/>
                </a:solidFill>
                <a:latin typeface="Arial"/>
                <a:cs typeface="Arial"/>
              </a:rPr>
              <a:t>metabolism</a:t>
            </a:r>
            <a:endParaRPr sz="2800" dirty="0">
              <a:solidFill>
                <a:prstClr val="white"/>
              </a:solidFill>
              <a:latin typeface="Arial"/>
              <a:cs typeface="Arial"/>
            </a:endParaRPr>
          </a:p>
          <a:p>
            <a:pPr marL="387350" eaLnBrk="1" fontAlgn="auto" hangingPunct="1">
              <a:lnSpc>
                <a:spcPts val="3320"/>
              </a:lnSpc>
              <a:spcBef>
                <a:spcPts val="0"/>
              </a:spcBef>
              <a:spcAft>
                <a:spcPts val="0"/>
              </a:spcAft>
              <a:defRPr/>
            </a:pPr>
            <a:r>
              <a:rPr sz="2800" b="1" spc="-5" dirty="0">
                <a:solidFill>
                  <a:srgbClr val="00FFFF"/>
                </a:solidFill>
                <a:latin typeface="Arial"/>
                <a:cs typeface="Arial"/>
              </a:rPr>
              <a:t>C-11-methionine,</a:t>
            </a:r>
            <a:r>
              <a:rPr sz="2800" b="1" spc="5" dirty="0">
                <a:solidFill>
                  <a:srgbClr val="00FFFF"/>
                </a:solidFill>
                <a:latin typeface="Arial"/>
                <a:cs typeface="Arial"/>
              </a:rPr>
              <a:t> </a:t>
            </a:r>
            <a:r>
              <a:rPr sz="2800" b="1" spc="-5" dirty="0">
                <a:solidFill>
                  <a:srgbClr val="00FFFF"/>
                </a:solidFill>
                <a:latin typeface="Arial"/>
                <a:cs typeface="Arial"/>
              </a:rPr>
              <a:t>F-18-tyrosine</a:t>
            </a:r>
            <a:endParaRPr sz="2800" dirty="0">
              <a:solidFill>
                <a:prstClr val="white"/>
              </a:solidFill>
              <a:latin typeface="Arial"/>
              <a:cs typeface="Arial"/>
            </a:endParaRPr>
          </a:p>
          <a:p>
            <a:pPr marL="12700" eaLnBrk="1" fontAlgn="auto" hangingPunct="1">
              <a:spcBef>
                <a:spcPts val="755"/>
              </a:spcBef>
              <a:spcAft>
                <a:spcPts val="0"/>
              </a:spcAft>
              <a:defRPr/>
            </a:pPr>
            <a:r>
              <a:rPr lang="sr-Latn-RS" sz="2800" b="1" spc="-5" dirty="0" smtClean="0">
                <a:solidFill>
                  <a:srgbClr val="FFFFFF"/>
                </a:solidFill>
                <a:latin typeface="Arial"/>
                <a:cs typeface="Arial"/>
              </a:rPr>
              <a:t>N</a:t>
            </a:r>
            <a:r>
              <a:rPr lang="en-US" sz="2800" b="1" spc="-5" dirty="0" err="1" smtClean="0">
                <a:solidFill>
                  <a:srgbClr val="FFFFFF"/>
                </a:solidFill>
                <a:latin typeface="Arial"/>
                <a:cs typeface="Arial"/>
              </a:rPr>
              <a:t>ucleic</a:t>
            </a:r>
            <a:r>
              <a:rPr lang="en-US" sz="2800" b="1" spc="-5" dirty="0" smtClean="0">
                <a:solidFill>
                  <a:srgbClr val="FFFFFF"/>
                </a:solidFill>
                <a:latin typeface="Arial"/>
                <a:cs typeface="Arial"/>
              </a:rPr>
              <a:t> acids</a:t>
            </a:r>
            <a:r>
              <a:rPr lang="sr-Latn-RS" sz="2800" b="1" spc="-5" dirty="0" smtClean="0">
                <a:solidFill>
                  <a:srgbClr val="FFFFFF"/>
                </a:solidFill>
                <a:latin typeface="Arial"/>
                <a:cs typeface="Arial"/>
              </a:rPr>
              <a:t> </a:t>
            </a:r>
            <a:r>
              <a:rPr lang="sr-Latn-RS" sz="2800" b="1" spc="-5" dirty="0" err="1">
                <a:solidFill>
                  <a:srgbClr val="FFFFFF"/>
                </a:solidFill>
                <a:latin typeface="Arial"/>
                <a:cs typeface="Arial"/>
              </a:rPr>
              <a:t>metabolism</a:t>
            </a:r>
            <a:endParaRPr sz="2800" dirty="0">
              <a:solidFill>
                <a:prstClr val="white"/>
              </a:solidFill>
              <a:latin typeface="Arial"/>
              <a:cs typeface="Arial"/>
            </a:endParaRPr>
          </a:p>
        </p:txBody>
      </p:sp>
      <p:sp>
        <p:nvSpPr>
          <p:cNvPr id="6" name="object 6"/>
          <p:cNvSpPr txBox="1"/>
          <p:nvPr/>
        </p:nvSpPr>
        <p:spPr>
          <a:xfrm>
            <a:off x="2746374" y="3892550"/>
            <a:ext cx="6423025" cy="2410275"/>
          </a:xfrm>
          <a:prstGeom prst="rect">
            <a:avLst/>
          </a:prstGeom>
        </p:spPr>
        <p:txBody>
          <a:bodyPr wrap="square" lIns="0" tIns="12065" rIns="0" bIns="0">
            <a:spAutoFit/>
          </a:bodyPr>
          <a:lstStyle/>
          <a:p>
            <a:pPr marL="926465" eaLnBrk="1" fontAlgn="auto" hangingPunct="1">
              <a:spcBef>
                <a:spcPts val="95"/>
              </a:spcBef>
              <a:spcAft>
                <a:spcPts val="0"/>
              </a:spcAft>
              <a:defRPr/>
            </a:pPr>
            <a:r>
              <a:rPr sz="2800" b="1" spc="-5" dirty="0">
                <a:solidFill>
                  <a:srgbClr val="00FFFF"/>
                </a:solidFill>
                <a:latin typeface="Arial"/>
                <a:cs typeface="Arial"/>
              </a:rPr>
              <a:t>F-18-thymidine</a:t>
            </a:r>
            <a:endParaRPr sz="2800" dirty="0">
              <a:solidFill>
                <a:prstClr val="white"/>
              </a:solidFill>
              <a:latin typeface="Arial"/>
              <a:cs typeface="Arial"/>
            </a:endParaRPr>
          </a:p>
          <a:p>
            <a:pPr marL="452755" indent="-440055" eaLnBrk="1" fontAlgn="auto" hangingPunct="1">
              <a:spcBef>
                <a:spcPts val="840"/>
              </a:spcBef>
              <a:spcAft>
                <a:spcPts val="0"/>
              </a:spcAft>
              <a:buClr>
                <a:srgbClr val="FF0000"/>
              </a:buClr>
              <a:buSzPct val="169642"/>
              <a:buFont typeface="Arial"/>
              <a:buChar char="•"/>
              <a:tabLst>
                <a:tab pos="453390" algn="l"/>
              </a:tabLst>
              <a:defRPr/>
            </a:pPr>
            <a:r>
              <a:rPr lang="sr-Latn-RS" sz="2800" b="1" spc="-5" dirty="0" err="1" smtClean="0">
                <a:solidFill>
                  <a:srgbClr val="FFFFFF"/>
                </a:solidFill>
                <a:latin typeface="Arial"/>
                <a:cs typeface="Arial"/>
              </a:rPr>
              <a:t>Blood</a:t>
            </a:r>
            <a:r>
              <a:rPr lang="sr-Latn-RS" sz="2800" b="1" spc="-5" dirty="0" smtClean="0">
                <a:solidFill>
                  <a:srgbClr val="FFFFFF"/>
                </a:solidFill>
                <a:latin typeface="Arial"/>
                <a:cs typeface="Arial"/>
              </a:rPr>
              <a:t> </a:t>
            </a:r>
            <a:r>
              <a:rPr lang="sr-Latn-RS" sz="2800" b="1" spc="-5" dirty="0" err="1" smtClean="0">
                <a:solidFill>
                  <a:srgbClr val="FFFFFF"/>
                </a:solidFill>
                <a:latin typeface="Arial"/>
                <a:cs typeface="Arial"/>
              </a:rPr>
              <a:t>flow</a:t>
            </a:r>
            <a:endParaRPr sz="2800" dirty="0">
              <a:solidFill>
                <a:prstClr val="white"/>
              </a:solidFill>
              <a:latin typeface="Arial"/>
              <a:cs typeface="Arial"/>
            </a:endParaRPr>
          </a:p>
          <a:p>
            <a:pPr marL="926465" eaLnBrk="1" fontAlgn="auto" hangingPunct="1">
              <a:spcBef>
                <a:spcPts val="170"/>
              </a:spcBef>
              <a:spcAft>
                <a:spcPts val="0"/>
              </a:spcAft>
              <a:defRPr/>
            </a:pPr>
            <a:r>
              <a:rPr sz="2800" b="1" spc="-5" dirty="0">
                <a:solidFill>
                  <a:srgbClr val="00FFFF"/>
                </a:solidFill>
                <a:latin typeface="Arial"/>
                <a:cs typeface="Arial"/>
              </a:rPr>
              <a:t>N-13-ammonia,</a:t>
            </a:r>
            <a:r>
              <a:rPr sz="2800" b="1" spc="15" dirty="0">
                <a:solidFill>
                  <a:srgbClr val="00FFFF"/>
                </a:solidFill>
                <a:latin typeface="Arial"/>
                <a:cs typeface="Arial"/>
              </a:rPr>
              <a:t> </a:t>
            </a:r>
            <a:r>
              <a:rPr sz="2800" b="1" spc="-5" dirty="0">
                <a:solidFill>
                  <a:srgbClr val="00FFFF"/>
                </a:solidFill>
                <a:latin typeface="Arial"/>
                <a:cs typeface="Arial"/>
              </a:rPr>
              <a:t>O-18-water</a:t>
            </a:r>
            <a:endParaRPr sz="2800" dirty="0">
              <a:solidFill>
                <a:prstClr val="white"/>
              </a:solidFill>
              <a:latin typeface="Arial"/>
              <a:cs typeface="Arial"/>
            </a:endParaRPr>
          </a:p>
          <a:p>
            <a:pPr marL="452755" indent="-440055" eaLnBrk="1" fontAlgn="auto" hangingPunct="1">
              <a:spcBef>
                <a:spcPts val="505"/>
              </a:spcBef>
              <a:spcAft>
                <a:spcPts val="0"/>
              </a:spcAft>
              <a:buClr>
                <a:srgbClr val="FF0000"/>
              </a:buClr>
              <a:buSzPct val="169642"/>
              <a:buFont typeface="Arial"/>
              <a:buChar char="•"/>
              <a:tabLst>
                <a:tab pos="453390" algn="l"/>
              </a:tabLst>
              <a:defRPr/>
            </a:pPr>
            <a:r>
              <a:rPr lang="sr-Latn-RS" sz="2800" b="1" spc="-5" dirty="0" smtClean="0">
                <a:solidFill>
                  <a:srgbClr val="FFFFFF"/>
                </a:solidFill>
                <a:latin typeface="Arial"/>
                <a:cs typeface="Arial"/>
              </a:rPr>
              <a:t>Receptor </a:t>
            </a:r>
            <a:r>
              <a:rPr lang="sr-Latn-RS" sz="2800" b="1" spc="-5" dirty="0" err="1" smtClean="0">
                <a:solidFill>
                  <a:srgbClr val="FFFFFF"/>
                </a:solidFill>
                <a:latin typeface="Arial"/>
                <a:cs typeface="Arial"/>
              </a:rPr>
              <a:t>uptake</a:t>
            </a:r>
            <a:endParaRPr sz="2800" dirty="0">
              <a:solidFill>
                <a:prstClr val="white"/>
              </a:solidFill>
              <a:latin typeface="Arial"/>
              <a:cs typeface="Arial"/>
            </a:endParaRPr>
          </a:p>
          <a:p>
            <a:pPr marL="926465" eaLnBrk="1" fontAlgn="auto" hangingPunct="1">
              <a:spcBef>
                <a:spcPts val="434"/>
              </a:spcBef>
              <a:spcAft>
                <a:spcPts val="0"/>
              </a:spcAft>
              <a:defRPr/>
            </a:pPr>
            <a:r>
              <a:rPr sz="2800" b="1" spc="-5" dirty="0">
                <a:solidFill>
                  <a:srgbClr val="00FFFF"/>
                </a:solidFill>
                <a:latin typeface="Arial"/>
                <a:cs typeface="Arial"/>
              </a:rPr>
              <a:t>F-18-estradiol,</a:t>
            </a:r>
            <a:r>
              <a:rPr sz="2800" b="1" spc="5" dirty="0">
                <a:solidFill>
                  <a:srgbClr val="00FFFF"/>
                </a:solidFill>
                <a:latin typeface="Arial"/>
                <a:cs typeface="Arial"/>
              </a:rPr>
              <a:t> </a:t>
            </a:r>
            <a:r>
              <a:rPr lang="sr-Latn-RS" sz="2800" b="1" spc="-5" dirty="0" err="1" smtClean="0">
                <a:solidFill>
                  <a:srgbClr val="00FFFF"/>
                </a:solidFill>
                <a:latin typeface="Arial"/>
                <a:cs typeface="Arial"/>
              </a:rPr>
              <a:t>somatostatine</a:t>
            </a:r>
            <a:endParaRPr sz="2800" dirty="0">
              <a:solidFill>
                <a:prstClr val="white"/>
              </a:solidFill>
              <a:latin typeface="Arial"/>
              <a:cs typeface="Arial"/>
            </a:endParaRPr>
          </a:p>
        </p:txBody>
      </p:sp>
      <p:sp>
        <p:nvSpPr>
          <p:cNvPr id="8" name="Rectangle 3"/>
          <p:cNvSpPr>
            <a:spLocks noChangeArrowheads="1"/>
          </p:cNvSpPr>
          <p:nvPr/>
        </p:nvSpPr>
        <p:spPr bwMode="auto">
          <a:xfrm>
            <a:off x="355600" y="288624"/>
            <a:ext cx="11518900" cy="954107"/>
          </a:xfrm>
          <a:prstGeom prst="rect">
            <a:avLst/>
          </a:prstGeom>
          <a:noFill/>
          <a:ln>
            <a:headEnd/>
            <a:tailEnd/>
          </a:ln>
        </p:spPr>
        <p:style>
          <a:lnRef idx="0">
            <a:schemeClr val="accent1"/>
          </a:lnRef>
          <a:fillRef idx="3">
            <a:schemeClr val="accent1"/>
          </a:fillRef>
          <a:effectRef idx="3">
            <a:schemeClr val="accent1"/>
          </a:effectRef>
          <a:fontRef idx="minor">
            <a:schemeClr val="lt1"/>
          </a:fontRef>
        </p:style>
        <p:txBody>
          <a:bodyPr wrap="square">
            <a:spAutoFit/>
          </a:bodyPr>
          <a:lstStyle/>
          <a:p>
            <a:pPr algn="ctr" eaLnBrk="1" fontAlgn="auto" hangingPunct="1">
              <a:spcBef>
                <a:spcPts val="0"/>
              </a:spcBef>
              <a:spcAft>
                <a:spcPts val="0"/>
              </a:spcAft>
              <a:defRPr/>
            </a:pPr>
            <a:r>
              <a:rPr lang="en-US" sz="2800" b="1" dirty="0">
                <a:solidFill>
                  <a:srgbClr val="FFC000"/>
                </a:solidFill>
                <a:latin typeface="Tahoma" pitchFamily="34" charset="0"/>
              </a:rPr>
              <a:t>Radiopharmaceuticals - Positron Emitting </a:t>
            </a:r>
            <a:r>
              <a:rPr lang="en-US" sz="2800" b="1" dirty="0" smtClean="0">
                <a:solidFill>
                  <a:srgbClr val="FFC000"/>
                </a:solidFill>
                <a:latin typeface="Tahoma" pitchFamily="34" charset="0"/>
              </a:rPr>
              <a:t>Isotopes</a:t>
            </a:r>
            <a:endParaRPr lang="sr-Latn-RS" sz="2800" b="1" dirty="0" smtClean="0">
              <a:solidFill>
                <a:srgbClr val="FFC000"/>
              </a:solidFill>
              <a:latin typeface="Tahoma" pitchFamily="34" charset="0"/>
            </a:endParaRPr>
          </a:p>
          <a:p>
            <a:pPr algn="ctr" eaLnBrk="1" fontAlgn="auto" hangingPunct="1">
              <a:spcBef>
                <a:spcPts val="0"/>
              </a:spcBef>
              <a:spcAft>
                <a:spcPts val="0"/>
              </a:spcAft>
              <a:defRPr/>
            </a:pPr>
            <a:r>
              <a:rPr lang="sr-Latn-RS" sz="2800" b="1" dirty="0" err="1" smtClean="0">
                <a:solidFill>
                  <a:srgbClr val="FFC000"/>
                </a:solidFill>
                <a:latin typeface="Tahoma" pitchFamily="34" charset="0"/>
              </a:rPr>
              <a:t>Uptake</a:t>
            </a:r>
            <a:r>
              <a:rPr lang="sr-Latn-RS" sz="2800" b="1" dirty="0" smtClean="0">
                <a:solidFill>
                  <a:srgbClr val="FFC000"/>
                </a:solidFill>
                <a:latin typeface="Tahoma" pitchFamily="34" charset="0"/>
              </a:rPr>
              <a:t> </a:t>
            </a:r>
            <a:r>
              <a:rPr lang="sr-Latn-RS" sz="2800" b="1" dirty="0" err="1" smtClean="0">
                <a:solidFill>
                  <a:srgbClr val="FFC000"/>
                </a:solidFill>
                <a:latin typeface="Tahoma" pitchFamily="34" charset="0"/>
              </a:rPr>
              <a:t>mechanism</a:t>
            </a:r>
            <a:endParaRPr lang="sr-Cyrl-RS" sz="2800" b="1" dirty="0">
              <a:solidFill>
                <a:srgbClr val="FFC000"/>
              </a:solidFill>
              <a:latin typeface="Tahoma" pitchFamily="34" charset="0"/>
            </a:endParaRPr>
          </a:p>
        </p:txBody>
      </p:sp>
    </p:spTree>
    <p:extLst>
      <p:ext uri="{BB962C8B-B14F-4D97-AF65-F5344CB8AC3E}">
        <p14:creationId xmlns:p14="http://schemas.microsoft.com/office/powerpoint/2010/main" xmlns="" val="1404178110"/>
      </p:ext>
    </p:extLst>
  </p:cSld>
  <p:clrMapOvr>
    <a:masterClrMapping/>
  </p:clrMapOvr>
  <p:transition spd="slow"/>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1"/>
          <p:cNvPicPr>
            <a:picLocks noChangeAspect="1"/>
          </p:cNvPicPr>
          <p:nvPr/>
        </p:nvPicPr>
        <p:blipFill rotWithShape="1">
          <a:blip r:embed="rId2">
            <a:extLst>
              <a:ext uri="{28A0092B-C50C-407E-A947-70E740481C1C}">
                <a14:useLocalDpi xmlns:a14="http://schemas.microsoft.com/office/drawing/2010/main" xmlns="" val="0"/>
              </a:ext>
            </a:extLst>
          </a:blip>
          <a:srcRect b="7392"/>
          <a:stretch/>
        </p:blipFill>
        <p:spPr bwMode="auto">
          <a:xfrm>
            <a:off x="1104899" y="1"/>
            <a:ext cx="9915181" cy="6857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01429902"/>
      </p:ext>
    </p:extLst>
  </p:cSld>
  <p:clrMapOvr>
    <a:masterClrMapping/>
  </p:clrMapOvr>
  <p:transition spd="slow"/>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8" name="Group 10"/>
          <p:cNvGrpSpPr>
            <a:grpSpLocks/>
          </p:cNvGrpSpPr>
          <p:nvPr/>
        </p:nvGrpSpPr>
        <p:grpSpPr bwMode="auto">
          <a:xfrm>
            <a:off x="9207500" y="1016391"/>
            <a:ext cx="2984500" cy="2034591"/>
            <a:chOff x="533957" y="2231757"/>
            <a:chExt cx="2283834" cy="2102737"/>
          </a:xfrm>
        </p:grpSpPr>
        <p:pic>
          <p:nvPicPr>
            <p:cNvPr id="29703" name="Picture 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33957" y="2231757"/>
              <a:ext cx="2283834" cy="210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704" name="Oval 9"/>
            <p:cNvSpPr>
              <a:spLocks noChangeArrowheads="1"/>
            </p:cNvSpPr>
            <p:nvPr/>
          </p:nvSpPr>
          <p:spPr bwMode="auto">
            <a:xfrm>
              <a:off x="1721922" y="3087585"/>
              <a:ext cx="961902" cy="641268"/>
            </a:xfrm>
            <a:prstGeom prst="ellipse">
              <a:avLst/>
            </a:prstGeom>
            <a:noFill/>
            <a:ln w="9525" algn="ctr">
              <a:solidFill>
                <a:srgbClr val="FF0000"/>
              </a:solidFill>
              <a:round/>
              <a:headEnd/>
              <a:tailEnd/>
            </a:ln>
            <a:extLst>
              <a:ext uri="{909E8E84-426E-40DD-AFC4-6F175D3DCCD1}">
                <a14:hiddenFill xmlns:a14="http://schemas.microsoft.com/office/drawing/2010/main" xmlns="">
                  <a:solidFill>
                    <a:srgbClr val="FFFFFF"/>
                  </a:solidFill>
                </a14:hiddenFill>
              </a:ext>
            </a:extLst>
          </p:spPr>
          <p:txBody>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endParaRPr lang="en-US" altLang="en-US">
                <a:latin typeface="Arial" panose="020B0604020202020204" pitchFamily="34" charset="0"/>
              </a:endParaRPr>
            </a:p>
          </p:txBody>
        </p:sp>
      </p:grpSp>
      <p:sp>
        <p:nvSpPr>
          <p:cNvPr id="29702" name="Rectangle 4"/>
          <p:cNvSpPr>
            <a:spLocks noChangeArrowheads="1"/>
          </p:cNvSpPr>
          <p:nvPr/>
        </p:nvSpPr>
        <p:spPr bwMode="auto">
          <a:xfrm>
            <a:off x="2865388" y="293272"/>
            <a:ext cx="6556602"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ctr" eaLnBrk="1" hangingPunct="1">
              <a:lnSpc>
                <a:spcPct val="80000"/>
              </a:lnSpc>
            </a:pPr>
            <a:r>
              <a:rPr lang="en-US" altLang="en-US" sz="3200" b="1" dirty="0">
                <a:solidFill>
                  <a:srgbClr val="FFC000"/>
                </a:solidFill>
                <a:latin typeface="Arial" panose="020B0604020202020204" pitchFamily="34" charset="0"/>
                <a:ea typeface="Cambria" panose="02040503050406030204" pitchFamily="18" charset="0"/>
                <a:cs typeface="Arial" panose="020B0604020202020204" pitchFamily="34" charset="0"/>
              </a:rPr>
              <a:t>FDG: Fluoro-2-deoxy-D-Glucose </a:t>
            </a:r>
            <a:endParaRPr lang="sr-Latn-RS" altLang="en-US" sz="3200" b="1" dirty="0" smtClean="0">
              <a:solidFill>
                <a:srgbClr val="FFC000"/>
              </a:solidFill>
              <a:latin typeface="Arial" panose="020B0604020202020204" pitchFamily="34" charset="0"/>
              <a:ea typeface="Cambria" panose="02040503050406030204" pitchFamily="18" charset="0"/>
              <a:cs typeface="Arial" panose="020B0604020202020204" pitchFamily="34" charset="0"/>
            </a:endParaRPr>
          </a:p>
          <a:p>
            <a:pPr algn="ctr" eaLnBrk="1" hangingPunct="1">
              <a:lnSpc>
                <a:spcPct val="80000"/>
              </a:lnSpc>
            </a:pPr>
            <a:r>
              <a:rPr lang="en-US" altLang="en-US" sz="2800" dirty="0" smtClean="0">
                <a:solidFill>
                  <a:srgbClr val="FFC000"/>
                </a:solidFill>
                <a:latin typeface="Arial" panose="020B0604020202020204" pitchFamily="34" charset="0"/>
                <a:ea typeface="Cambria" panose="02040503050406030204" pitchFamily="18" charset="0"/>
                <a:cs typeface="Arial" panose="020B0604020202020204" pitchFamily="34" charset="0"/>
              </a:rPr>
              <a:t>Uptake </a:t>
            </a:r>
            <a:r>
              <a:rPr lang="en-US" altLang="en-US" sz="2800" dirty="0">
                <a:solidFill>
                  <a:srgbClr val="FFC000"/>
                </a:solidFill>
                <a:latin typeface="Arial" panose="020B0604020202020204" pitchFamily="34" charset="0"/>
                <a:ea typeface="Cambria" panose="02040503050406030204" pitchFamily="18" charset="0"/>
                <a:cs typeface="Arial" panose="020B0604020202020204" pitchFamily="34" charset="0"/>
              </a:rPr>
              <a:t>Mechanism</a:t>
            </a:r>
          </a:p>
        </p:txBody>
      </p:sp>
      <p:pic>
        <p:nvPicPr>
          <p:cNvPr id="11" name="Picture 2" descr="Figure"/>
          <p:cNvPicPr>
            <a:picLocks noChangeAspect="1" noChangeArrowheads="1"/>
          </p:cNvPicPr>
          <p:nvPr/>
        </p:nvPicPr>
        <p:blipFill>
          <a:blip r:embed="rId3" cstate="print"/>
          <a:srcRect/>
          <a:stretch>
            <a:fillRect/>
          </a:stretch>
        </p:blipFill>
        <p:spPr bwMode="auto">
          <a:xfrm>
            <a:off x="9207500" y="3688856"/>
            <a:ext cx="2984500" cy="2462212"/>
          </a:xfrm>
          <a:prstGeom prst="rect">
            <a:avLst/>
          </a:prstGeom>
          <a:noFill/>
        </p:spPr>
      </p:pic>
      <p:sp>
        <p:nvSpPr>
          <p:cNvPr id="3" name="Rectangle 2"/>
          <p:cNvSpPr/>
          <p:nvPr/>
        </p:nvSpPr>
        <p:spPr>
          <a:xfrm>
            <a:off x="260283" y="1396077"/>
            <a:ext cx="11756650" cy="5262979"/>
          </a:xfrm>
          <a:prstGeom prst="rect">
            <a:avLst/>
          </a:prstGeom>
        </p:spPr>
        <p:txBody>
          <a:bodyPr wrap="square">
            <a:spAutoFit/>
          </a:bodyPr>
          <a:lstStyle/>
          <a:p>
            <a:r>
              <a:rPr lang="en-US" sz="2400" dirty="0"/>
              <a:t>FDG is a glucose analogue (similar to it) used to assess glucose</a:t>
            </a:r>
          </a:p>
          <a:p>
            <a:r>
              <a:rPr lang="en-US" sz="2400" dirty="0"/>
              <a:t>metabolism.</a:t>
            </a:r>
          </a:p>
          <a:p>
            <a:r>
              <a:rPr lang="en-US" sz="2400" dirty="0"/>
              <a:t>● The only difference between them is kidney excretion.</a:t>
            </a:r>
          </a:p>
          <a:p>
            <a:r>
              <a:rPr lang="en-US" sz="2400" dirty="0"/>
              <a:t>● FDG transported from intravascular space to the cells by the same</a:t>
            </a:r>
          </a:p>
          <a:p>
            <a:r>
              <a:rPr lang="en-US" sz="2400" dirty="0"/>
              <a:t>mechanism as the glucose.</a:t>
            </a:r>
          </a:p>
          <a:p>
            <a:r>
              <a:rPr lang="en-US" sz="2400" dirty="0"/>
              <a:t>● In the cell, a substance called “</a:t>
            </a:r>
            <a:r>
              <a:rPr lang="en-US" sz="2400" dirty="0" err="1"/>
              <a:t>hexoKinase</a:t>
            </a:r>
            <a:r>
              <a:rPr lang="en-US" sz="2400" dirty="0"/>
              <a:t>” acts on both FDG and</a:t>
            </a:r>
          </a:p>
          <a:p>
            <a:r>
              <a:rPr lang="en-US" sz="2400" dirty="0"/>
              <a:t>glucose to form:</a:t>
            </a:r>
          </a:p>
          <a:p>
            <a:r>
              <a:rPr lang="en-US" sz="2400" dirty="0"/>
              <a:t>- FDG-6-phosphatase (FDG-6-PO4-).</a:t>
            </a:r>
          </a:p>
          <a:p>
            <a:r>
              <a:rPr lang="en-US" sz="2400" dirty="0"/>
              <a:t>- Glucose-6-phosphatase.</a:t>
            </a:r>
          </a:p>
          <a:p>
            <a:r>
              <a:rPr lang="en-US" sz="2400" dirty="0"/>
              <a:t>● FDG-6-PO4- can’t progress further into glucose metabolism and</a:t>
            </a:r>
          </a:p>
          <a:p>
            <a:r>
              <a:rPr lang="en-US" sz="2400" dirty="0"/>
              <a:t>remains trapped intracellularly in proportion to glycolytic rate of</a:t>
            </a:r>
          </a:p>
          <a:p>
            <a:r>
              <a:rPr lang="en-US" sz="2400" dirty="0"/>
              <a:t>the cell.</a:t>
            </a:r>
          </a:p>
          <a:p>
            <a:r>
              <a:rPr lang="en-US" sz="2400" dirty="0"/>
              <a:t>*In tumors, there is high rate of glycolysis (High compounds</a:t>
            </a:r>
          </a:p>
          <a:p>
            <a:r>
              <a:rPr lang="en-US" sz="2400" dirty="0"/>
              <a:t>concentration) compared to normal cells </a:t>
            </a:r>
            <a:r>
              <a:rPr lang="sr-Latn-RS" sz="2400" dirty="0" err="1" smtClean="0"/>
              <a:t>and</a:t>
            </a:r>
            <a:r>
              <a:rPr lang="sr-Latn-RS" sz="2400" dirty="0" smtClean="0"/>
              <a:t> </a:t>
            </a:r>
            <a:r>
              <a:rPr lang="en-US" sz="2400" dirty="0" smtClean="0"/>
              <a:t>higher </a:t>
            </a:r>
            <a:r>
              <a:rPr lang="en-US" sz="2400" dirty="0"/>
              <a:t>level </a:t>
            </a:r>
            <a:r>
              <a:rPr lang="en-US" sz="2400" dirty="0" smtClean="0"/>
              <a:t>of</a:t>
            </a:r>
            <a:r>
              <a:rPr lang="sr-Latn-RS" sz="2400" dirty="0" smtClean="0"/>
              <a:t> </a:t>
            </a:r>
            <a:r>
              <a:rPr lang="en-US" sz="2400" dirty="0" err="1" smtClean="0"/>
              <a:t>hexoKinase</a:t>
            </a:r>
            <a:r>
              <a:rPr lang="en-US" sz="2400" dirty="0"/>
              <a:t>.</a:t>
            </a:r>
          </a:p>
        </p:txBody>
      </p:sp>
    </p:spTree>
    <p:extLst>
      <p:ext uri="{BB962C8B-B14F-4D97-AF65-F5344CB8AC3E}">
        <p14:creationId xmlns:p14="http://schemas.microsoft.com/office/powerpoint/2010/main" xmlns="" val="1013646808"/>
      </p:ext>
    </p:extLst>
  </p:cSld>
  <p:clrMapOvr>
    <a:masterClrMapping/>
  </p:clrMapOvr>
  <p:transition spd="slow"/>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37"/>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22768" y="1423073"/>
            <a:ext cx="3710939" cy="5259259"/>
          </a:xfrm>
          <a:prstGeom prst="rect">
            <a:avLst/>
          </a:prstGeom>
          <a:noFill/>
          <a:ln w="12700">
            <a:solidFill>
              <a:schemeClr val="bg2"/>
            </a:solidFill>
            <a:miter lim="800000"/>
            <a:headEnd/>
            <a:tailEnd/>
          </a:ln>
          <a:extLst>
            <a:ext uri="{909E8E84-426E-40DD-AFC4-6F175D3DCCD1}">
              <a14:hiddenFill xmlns:a14="http://schemas.microsoft.com/office/drawing/2010/main" xmlns="">
                <a:solidFill>
                  <a:srgbClr val="FFFFFF"/>
                </a:solidFill>
              </a14:hiddenFill>
            </a:ext>
          </a:extLst>
        </p:spPr>
      </p:pic>
      <p:sp>
        <p:nvSpPr>
          <p:cNvPr id="10245" name="Text Box 38"/>
          <p:cNvSpPr txBox="1">
            <a:spLocks noChangeArrowheads="1"/>
          </p:cNvSpPr>
          <p:nvPr/>
        </p:nvSpPr>
        <p:spPr bwMode="auto">
          <a:xfrm>
            <a:off x="744583" y="1436944"/>
            <a:ext cx="3265761" cy="48290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lr>
                <a:schemeClr val="bg2"/>
              </a:buClr>
              <a:buSzPct val="75000"/>
              <a:buFont typeface="Monotype Sorts" pitchFamily="1" charset="2"/>
              <a:buChar char="n"/>
              <a:defRPr sz="3200">
                <a:solidFill>
                  <a:schemeClr val="tx1"/>
                </a:solidFill>
                <a:latin typeface="Times New Roman" panose="02020603050405020304" pitchFamily="18" charset="0"/>
              </a:defRPr>
            </a:lvl1pPr>
            <a:lvl2pPr marL="742950" indent="-285750">
              <a:spcBef>
                <a:spcPct val="20000"/>
              </a:spcBef>
              <a:buClr>
                <a:schemeClr val="bg2"/>
              </a:buClr>
              <a:buSzPct val="75000"/>
              <a:buChar char="–"/>
              <a:defRPr sz="2800">
                <a:solidFill>
                  <a:schemeClr val="tx1"/>
                </a:solidFill>
                <a:latin typeface="Times New Roman" panose="02020603050405020304" pitchFamily="18" charset="0"/>
              </a:defRPr>
            </a:lvl2pPr>
            <a:lvl3pPr marL="1143000" indent="-228600">
              <a:spcBef>
                <a:spcPct val="20000"/>
              </a:spcBef>
              <a:buClr>
                <a:schemeClr val="bg2"/>
              </a:buClr>
              <a:buSzPct val="75000"/>
              <a:buFont typeface="Monotype Sorts" pitchFamily="1" charset="2"/>
              <a:buChar char="n"/>
              <a:defRPr sz="2400">
                <a:solidFill>
                  <a:schemeClr val="tx1"/>
                </a:solidFill>
                <a:latin typeface="Times New Roman" panose="02020603050405020304" pitchFamily="18" charset="0"/>
              </a:defRPr>
            </a:lvl3pPr>
            <a:lvl4pPr marL="1600200" indent="-228600">
              <a:spcBef>
                <a:spcPct val="20000"/>
              </a:spcBef>
              <a:buClr>
                <a:schemeClr val="bg2"/>
              </a:buClr>
              <a:buSzPct val="75000"/>
              <a:buChar char="–"/>
              <a:defRPr sz="2000">
                <a:solidFill>
                  <a:schemeClr val="tx1"/>
                </a:solidFill>
                <a:latin typeface="Times New Roman" panose="02020603050405020304" pitchFamily="18" charset="0"/>
              </a:defRPr>
            </a:lvl4pPr>
            <a:lvl5pPr marL="2057400" indent="-228600">
              <a:spcBef>
                <a:spcPct val="20000"/>
              </a:spcBef>
              <a:buClr>
                <a:schemeClr val="bg2"/>
              </a:buClr>
              <a:buSzPct val="75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9pPr>
          </a:lstStyle>
          <a:p>
            <a:pPr eaLnBrk="1" hangingPunct="1">
              <a:lnSpc>
                <a:spcPct val="190000"/>
              </a:lnSpc>
              <a:spcBef>
                <a:spcPct val="0"/>
              </a:spcBef>
              <a:buClrTx/>
              <a:buSzTx/>
              <a:buFontTx/>
              <a:buNone/>
            </a:pPr>
            <a:r>
              <a:rPr lang="en-US" altLang="en-US" sz="1800" b="1" dirty="0" err="1">
                <a:solidFill>
                  <a:srgbClr val="FFC000"/>
                </a:solidFill>
                <a:latin typeface="Comic Sans MS" panose="030F0702030302020204" pitchFamily="66" charset="0"/>
              </a:rPr>
              <a:t>Fluorodeoxyglucose</a:t>
            </a:r>
            <a:r>
              <a:rPr lang="en-US" altLang="en-US" sz="1800" b="1" dirty="0">
                <a:solidFill>
                  <a:srgbClr val="FFC000"/>
                </a:solidFill>
                <a:latin typeface="Comic Sans MS" panose="030F0702030302020204" pitchFamily="66" charset="0"/>
              </a:rPr>
              <a:t> (FDG) </a:t>
            </a:r>
            <a:r>
              <a:rPr lang="en-US" altLang="en-US" sz="1800" b="1" dirty="0">
                <a:latin typeface="Comic Sans MS" panose="030F0702030302020204" pitchFamily="66" charset="0"/>
              </a:rPr>
              <a:t>is phosphorylated to FDG-6-PO4 by hexokinase. Since the activity of glucose-6-phosphatase is negligible, FDG-6-phosphate is essentially trapped in tumor cells.</a:t>
            </a:r>
          </a:p>
          <a:p>
            <a:pPr eaLnBrk="1" hangingPunct="1">
              <a:lnSpc>
                <a:spcPct val="190000"/>
              </a:lnSpc>
              <a:spcBef>
                <a:spcPct val="0"/>
              </a:spcBef>
              <a:buClrTx/>
              <a:buSzTx/>
              <a:buFontTx/>
              <a:buNone/>
            </a:pPr>
            <a:endParaRPr lang="en-US" altLang="en-US" sz="1800" b="1" dirty="0">
              <a:latin typeface="Comic Sans MS" panose="030F0702030302020204" pitchFamily="66" charset="0"/>
            </a:endParaRPr>
          </a:p>
        </p:txBody>
      </p:sp>
      <p:sp>
        <p:nvSpPr>
          <p:cNvPr id="10246" name="Text Box 39"/>
          <p:cNvSpPr txBox="1">
            <a:spLocks noChangeArrowheads="1"/>
          </p:cNvSpPr>
          <p:nvPr/>
        </p:nvSpPr>
        <p:spPr bwMode="auto">
          <a:xfrm>
            <a:off x="8346132" y="1436944"/>
            <a:ext cx="3321178" cy="43027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lr>
                <a:schemeClr val="bg2"/>
              </a:buClr>
              <a:buSzPct val="75000"/>
              <a:buFont typeface="Monotype Sorts" pitchFamily="1" charset="2"/>
              <a:buChar char="n"/>
              <a:defRPr sz="3200">
                <a:solidFill>
                  <a:schemeClr val="tx1"/>
                </a:solidFill>
                <a:latin typeface="Times New Roman" panose="02020603050405020304" pitchFamily="18" charset="0"/>
              </a:defRPr>
            </a:lvl1pPr>
            <a:lvl2pPr marL="742950" indent="-285750">
              <a:spcBef>
                <a:spcPct val="20000"/>
              </a:spcBef>
              <a:buClr>
                <a:schemeClr val="bg2"/>
              </a:buClr>
              <a:buSzPct val="75000"/>
              <a:buChar char="–"/>
              <a:defRPr sz="2800">
                <a:solidFill>
                  <a:schemeClr val="tx1"/>
                </a:solidFill>
                <a:latin typeface="Times New Roman" panose="02020603050405020304" pitchFamily="18" charset="0"/>
              </a:defRPr>
            </a:lvl2pPr>
            <a:lvl3pPr marL="1143000" indent="-228600">
              <a:spcBef>
                <a:spcPct val="20000"/>
              </a:spcBef>
              <a:buClr>
                <a:schemeClr val="bg2"/>
              </a:buClr>
              <a:buSzPct val="75000"/>
              <a:buFont typeface="Monotype Sorts" pitchFamily="1" charset="2"/>
              <a:buChar char="n"/>
              <a:defRPr sz="2400">
                <a:solidFill>
                  <a:schemeClr val="tx1"/>
                </a:solidFill>
                <a:latin typeface="Times New Roman" panose="02020603050405020304" pitchFamily="18" charset="0"/>
              </a:defRPr>
            </a:lvl3pPr>
            <a:lvl4pPr marL="1600200" indent="-228600">
              <a:spcBef>
                <a:spcPct val="20000"/>
              </a:spcBef>
              <a:buClr>
                <a:schemeClr val="bg2"/>
              </a:buClr>
              <a:buSzPct val="75000"/>
              <a:buChar char="–"/>
              <a:defRPr sz="2000">
                <a:solidFill>
                  <a:schemeClr val="tx1"/>
                </a:solidFill>
                <a:latin typeface="Times New Roman" panose="02020603050405020304" pitchFamily="18" charset="0"/>
              </a:defRPr>
            </a:lvl4pPr>
            <a:lvl5pPr marL="2057400" indent="-228600">
              <a:spcBef>
                <a:spcPct val="20000"/>
              </a:spcBef>
              <a:buClr>
                <a:schemeClr val="bg2"/>
              </a:buClr>
              <a:buSzPct val="75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9pPr>
          </a:lstStyle>
          <a:p>
            <a:pPr eaLnBrk="1" hangingPunct="1">
              <a:lnSpc>
                <a:spcPct val="190000"/>
              </a:lnSpc>
              <a:spcBef>
                <a:spcPct val="0"/>
              </a:spcBef>
              <a:buClrTx/>
              <a:buSzTx/>
              <a:buFontTx/>
              <a:buNone/>
            </a:pPr>
            <a:r>
              <a:rPr lang="en-US" altLang="en-US" sz="1800" b="1" dirty="0" err="1">
                <a:solidFill>
                  <a:srgbClr val="FFC000"/>
                </a:solidFill>
                <a:latin typeface="Comic Sans MS" panose="030F0702030302020204" pitchFamily="66" charset="0"/>
              </a:rPr>
              <a:t>Fluorothymidine</a:t>
            </a:r>
            <a:r>
              <a:rPr lang="en-US" altLang="en-US" sz="1800" b="1" dirty="0">
                <a:solidFill>
                  <a:srgbClr val="FFC000"/>
                </a:solidFill>
                <a:latin typeface="Comic Sans MS" panose="030F0702030302020204" pitchFamily="66" charset="0"/>
              </a:rPr>
              <a:t> (FLT) </a:t>
            </a:r>
            <a:r>
              <a:rPr lang="en-US" altLang="en-US" sz="1800" b="1" dirty="0">
                <a:latin typeface="Comic Sans MS" panose="030F0702030302020204" pitchFamily="66" charset="0"/>
              </a:rPr>
              <a:t>is phosphorylated by thymidine kinase to FLT-6-PO4 and accumulates in tumor cells.</a:t>
            </a:r>
          </a:p>
          <a:p>
            <a:pPr eaLnBrk="1" hangingPunct="1">
              <a:lnSpc>
                <a:spcPct val="190000"/>
              </a:lnSpc>
              <a:spcBef>
                <a:spcPct val="0"/>
              </a:spcBef>
              <a:buClrTx/>
              <a:buSzTx/>
              <a:buFontTx/>
              <a:buNone/>
            </a:pPr>
            <a:endParaRPr lang="en-US" altLang="en-US" sz="1800" b="1" dirty="0">
              <a:latin typeface="Comic Sans MS" panose="030F0702030302020204" pitchFamily="66" charset="0"/>
            </a:endParaRPr>
          </a:p>
          <a:p>
            <a:pPr eaLnBrk="1" hangingPunct="1">
              <a:lnSpc>
                <a:spcPct val="190000"/>
              </a:lnSpc>
              <a:spcBef>
                <a:spcPct val="0"/>
              </a:spcBef>
              <a:buClrTx/>
              <a:buSzTx/>
              <a:buFontTx/>
              <a:buNone/>
            </a:pPr>
            <a:r>
              <a:rPr lang="en-US" altLang="en-US" sz="1800" b="1" dirty="0">
                <a:latin typeface="Comic Sans MS" panose="030F0702030302020204" pitchFamily="66" charset="0"/>
              </a:rPr>
              <a:t>It is described as a marker of cell proliferation.</a:t>
            </a:r>
          </a:p>
        </p:txBody>
      </p:sp>
      <p:sp>
        <p:nvSpPr>
          <p:cNvPr id="10247" name="Text Box 40"/>
          <p:cNvSpPr txBox="1">
            <a:spLocks noChangeArrowheads="1"/>
          </p:cNvSpPr>
          <p:nvPr/>
        </p:nvSpPr>
        <p:spPr bwMode="auto">
          <a:xfrm>
            <a:off x="123825" y="6568032"/>
            <a:ext cx="3386137" cy="228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lr>
                <a:schemeClr val="bg2"/>
              </a:buClr>
              <a:buSzPct val="75000"/>
              <a:buFont typeface="Monotype Sorts" pitchFamily="1" charset="2"/>
              <a:buChar char="n"/>
              <a:defRPr sz="3200">
                <a:solidFill>
                  <a:schemeClr val="tx1"/>
                </a:solidFill>
                <a:latin typeface="Times New Roman" panose="02020603050405020304" pitchFamily="18" charset="0"/>
              </a:defRPr>
            </a:lvl1pPr>
            <a:lvl2pPr marL="742950" indent="-285750">
              <a:spcBef>
                <a:spcPct val="20000"/>
              </a:spcBef>
              <a:buClr>
                <a:schemeClr val="bg2"/>
              </a:buClr>
              <a:buSzPct val="75000"/>
              <a:buChar char="–"/>
              <a:defRPr sz="2800">
                <a:solidFill>
                  <a:schemeClr val="tx1"/>
                </a:solidFill>
                <a:latin typeface="Times New Roman" panose="02020603050405020304" pitchFamily="18" charset="0"/>
              </a:defRPr>
            </a:lvl2pPr>
            <a:lvl3pPr marL="1143000" indent="-228600">
              <a:spcBef>
                <a:spcPct val="20000"/>
              </a:spcBef>
              <a:buClr>
                <a:schemeClr val="bg2"/>
              </a:buClr>
              <a:buSzPct val="75000"/>
              <a:buFont typeface="Monotype Sorts" pitchFamily="1" charset="2"/>
              <a:buChar char="n"/>
              <a:defRPr sz="2400">
                <a:solidFill>
                  <a:schemeClr val="tx1"/>
                </a:solidFill>
                <a:latin typeface="Times New Roman" panose="02020603050405020304" pitchFamily="18" charset="0"/>
              </a:defRPr>
            </a:lvl3pPr>
            <a:lvl4pPr marL="1600200" indent="-228600">
              <a:spcBef>
                <a:spcPct val="20000"/>
              </a:spcBef>
              <a:buClr>
                <a:schemeClr val="bg2"/>
              </a:buClr>
              <a:buSzPct val="75000"/>
              <a:buChar char="–"/>
              <a:defRPr sz="2000">
                <a:solidFill>
                  <a:schemeClr val="tx1"/>
                </a:solidFill>
                <a:latin typeface="Times New Roman" panose="02020603050405020304" pitchFamily="18" charset="0"/>
              </a:defRPr>
            </a:lvl4pPr>
            <a:lvl5pPr marL="2057400" indent="-228600">
              <a:spcBef>
                <a:spcPct val="20000"/>
              </a:spcBef>
              <a:buClr>
                <a:schemeClr val="bg2"/>
              </a:buClr>
              <a:buSzPct val="75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9pPr>
          </a:lstStyle>
          <a:p>
            <a:pPr eaLnBrk="1" hangingPunct="1">
              <a:spcBef>
                <a:spcPct val="0"/>
              </a:spcBef>
              <a:buClrTx/>
              <a:buSzTx/>
              <a:buFontTx/>
              <a:buNone/>
            </a:pPr>
            <a:r>
              <a:rPr lang="en-US" altLang="en-US" sz="900" dirty="0" err="1">
                <a:latin typeface="Comic Sans MS" panose="030F0702030302020204" pitchFamily="66" charset="0"/>
              </a:rPr>
              <a:t>Czernin</a:t>
            </a:r>
            <a:r>
              <a:rPr lang="en-US" altLang="en-US" sz="900" dirty="0">
                <a:latin typeface="Comic Sans MS" panose="030F0702030302020204" pitchFamily="66" charset="0"/>
              </a:rPr>
              <a:t> J and Phelps ME.. </a:t>
            </a:r>
            <a:r>
              <a:rPr lang="en-US" altLang="en-US" sz="900" i="1" dirty="0" err="1">
                <a:solidFill>
                  <a:srgbClr val="0099FF"/>
                </a:solidFill>
                <a:latin typeface="Comic Sans MS" panose="030F0702030302020204" pitchFamily="66" charset="0"/>
              </a:rPr>
              <a:t>Annu</a:t>
            </a:r>
            <a:r>
              <a:rPr lang="en-US" altLang="en-US" sz="900" i="1" dirty="0">
                <a:solidFill>
                  <a:srgbClr val="0099FF"/>
                </a:solidFill>
                <a:latin typeface="Comic Sans MS" panose="030F0702030302020204" pitchFamily="66" charset="0"/>
              </a:rPr>
              <a:t> Rev Med</a:t>
            </a:r>
            <a:r>
              <a:rPr lang="en-US" altLang="en-US" sz="900" dirty="0">
                <a:latin typeface="Comic Sans MS" panose="030F0702030302020204" pitchFamily="66" charset="0"/>
              </a:rPr>
              <a:t>, 2002; 53: 89-112.</a:t>
            </a:r>
          </a:p>
        </p:txBody>
      </p:sp>
      <p:sp>
        <p:nvSpPr>
          <p:cNvPr id="10248" name="Text Box 8"/>
          <p:cNvSpPr txBox="1">
            <a:spLocks noChangeArrowheads="1"/>
          </p:cNvSpPr>
          <p:nvPr/>
        </p:nvSpPr>
        <p:spPr bwMode="auto">
          <a:xfrm>
            <a:off x="1816894" y="310357"/>
            <a:ext cx="8866188" cy="954088"/>
          </a:xfrm>
          <a:prstGeom prst="rect">
            <a:avLst/>
          </a:prstGeom>
          <a:noFill/>
          <a:ln>
            <a:noFill/>
          </a:ln>
          <a:effectLst>
            <a:outerShdw dist="28398" dir="1593903" algn="ctr" rotWithShape="0">
              <a:srgbClr val="DDDDDD"/>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pPr algn="ctr"/>
            <a:r>
              <a:rPr lang="en-US" altLang="en-US" sz="3200" b="1" dirty="0" smtClean="0">
                <a:solidFill>
                  <a:srgbClr val="FFC000"/>
                </a:solidFill>
                <a:effectLst>
                  <a:outerShdw blurRad="38100" dist="38100" dir="2700000" algn="tl">
                    <a:srgbClr val="000000">
                      <a:alpha val="43137"/>
                    </a:srgbClr>
                  </a:outerShdw>
                </a:effectLst>
                <a:latin typeface="Comic Sans MS" panose="030F0702030302020204" pitchFamily="66" charset="0"/>
              </a:rPr>
              <a:t>RADIOPHARMACEUTICALS</a:t>
            </a:r>
            <a:endParaRPr lang="en-US" altLang="en-US" sz="3200" b="1" dirty="0">
              <a:solidFill>
                <a:srgbClr val="FFC000"/>
              </a:solidFill>
              <a:effectLst>
                <a:outerShdw blurRad="38100" dist="38100" dir="2700000" algn="tl">
                  <a:srgbClr val="000000">
                    <a:alpha val="43137"/>
                  </a:srgbClr>
                </a:outerShdw>
              </a:effectLst>
              <a:latin typeface="Comic Sans MS" panose="030F0702030302020204" pitchFamily="66" charset="0"/>
            </a:endParaRPr>
          </a:p>
          <a:p>
            <a:pPr algn="ctr"/>
            <a:r>
              <a:rPr lang="en-US" altLang="en-US" b="1" dirty="0">
                <a:solidFill>
                  <a:srgbClr val="FFC000"/>
                </a:solidFill>
                <a:effectLst>
                  <a:outerShdw blurRad="38100" dist="38100" dir="2700000" algn="tl">
                    <a:srgbClr val="000000">
                      <a:alpha val="43137"/>
                    </a:srgbClr>
                  </a:outerShdw>
                </a:effectLst>
                <a:latin typeface="Comic Sans MS" panose="030F0702030302020204" pitchFamily="66" charset="0"/>
              </a:rPr>
              <a:t>- Cellular functional Specificity -</a:t>
            </a:r>
          </a:p>
        </p:txBody>
      </p:sp>
    </p:spTree>
    <p:extLst>
      <p:ext uri="{BB962C8B-B14F-4D97-AF65-F5344CB8AC3E}">
        <p14:creationId xmlns:p14="http://schemas.microsoft.com/office/powerpoint/2010/main" xmlns="" val="21583047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151733" y="780507"/>
            <a:ext cx="8838971" cy="3367242"/>
            <a:chOff x="139966" y="474840"/>
            <a:chExt cx="8838971" cy="3367242"/>
          </a:xfrm>
        </p:grpSpPr>
        <p:pic>
          <p:nvPicPr>
            <p:cNvPr id="3" name="object 3"/>
            <p:cNvPicPr/>
            <p:nvPr/>
          </p:nvPicPr>
          <p:blipFill>
            <a:blip r:embed="rId2" cstate="print"/>
            <a:stretch>
              <a:fillRect/>
            </a:stretch>
          </p:blipFill>
          <p:spPr>
            <a:xfrm>
              <a:off x="139966" y="620688"/>
              <a:ext cx="4552721" cy="1911547"/>
            </a:xfrm>
            <a:prstGeom prst="rect">
              <a:avLst/>
            </a:prstGeom>
          </p:spPr>
        </p:pic>
        <p:pic>
          <p:nvPicPr>
            <p:cNvPr id="4" name="object 4"/>
            <p:cNvPicPr/>
            <p:nvPr/>
          </p:nvPicPr>
          <p:blipFill>
            <a:blip r:embed="rId3" cstate="print"/>
            <a:stretch>
              <a:fillRect/>
            </a:stretch>
          </p:blipFill>
          <p:spPr>
            <a:xfrm>
              <a:off x="4692692" y="474840"/>
              <a:ext cx="4286245" cy="2057394"/>
            </a:xfrm>
            <a:prstGeom prst="rect">
              <a:avLst/>
            </a:prstGeom>
          </p:spPr>
        </p:pic>
        <p:pic>
          <p:nvPicPr>
            <p:cNvPr id="5" name="object 5"/>
            <p:cNvPicPr/>
            <p:nvPr/>
          </p:nvPicPr>
          <p:blipFill>
            <a:blip r:embed="rId4" cstate="print"/>
            <a:stretch>
              <a:fillRect/>
            </a:stretch>
          </p:blipFill>
          <p:spPr>
            <a:xfrm>
              <a:off x="139966" y="3254723"/>
              <a:ext cx="3701725" cy="587359"/>
            </a:xfrm>
            <a:prstGeom prst="rect">
              <a:avLst/>
            </a:prstGeom>
          </p:spPr>
        </p:pic>
      </p:grpSp>
      <p:sp>
        <p:nvSpPr>
          <p:cNvPr id="7" name="Rectangle 6"/>
          <p:cNvSpPr/>
          <p:nvPr/>
        </p:nvSpPr>
        <p:spPr>
          <a:xfrm>
            <a:off x="3613258" y="148259"/>
            <a:ext cx="4326827" cy="584775"/>
          </a:xfrm>
          <a:prstGeom prst="rect">
            <a:avLst/>
          </a:prstGeom>
        </p:spPr>
        <p:txBody>
          <a:bodyPr wrap="none">
            <a:spAutoFit/>
          </a:bodyPr>
          <a:lstStyle/>
          <a:p>
            <a:pPr algn="ctr"/>
            <a:r>
              <a:rPr lang="en-GB" sz="3200" b="1" dirty="0">
                <a:solidFill>
                  <a:srgbClr val="FFC000"/>
                </a:solidFill>
                <a:latin typeface="Arial" panose="020B0604020202020204" pitchFamily="34" charset="0"/>
                <a:cs typeface="Arial" panose="020B0604020202020204" pitchFamily="34" charset="0"/>
              </a:rPr>
              <a:t>Quantification in PET</a:t>
            </a:r>
          </a:p>
        </p:txBody>
      </p:sp>
      <p:sp>
        <p:nvSpPr>
          <p:cNvPr id="8" name="Rectangle 7"/>
          <p:cNvSpPr/>
          <p:nvPr/>
        </p:nvSpPr>
        <p:spPr>
          <a:xfrm>
            <a:off x="1151733" y="2898464"/>
            <a:ext cx="4375172" cy="400110"/>
          </a:xfrm>
          <a:prstGeom prst="rect">
            <a:avLst/>
          </a:prstGeom>
        </p:spPr>
        <p:txBody>
          <a:bodyPr wrap="none">
            <a:spAutoFit/>
          </a:bodyPr>
          <a:lstStyle/>
          <a:p>
            <a:r>
              <a:rPr lang="en-GB" sz="2000" b="1" dirty="0" smtClean="0">
                <a:latin typeface="Arial" panose="020B0604020202020204" pitchFamily="34" charset="0"/>
                <a:cs typeface="Arial" panose="020B0604020202020204" pitchFamily="34" charset="0"/>
              </a:rPr>
              <a:t>Standardized Uptake Values (SUV</a:t>
            </a:r>
            <a:r>
              <a:rPr lang="sr-Latn-RS" sz="2000" b="1" dirty="0" smtClean="0">
                <a:latin typeface="Arial" panose="020B0604020202020204" pitchFamily="34" charset="0"/>
                <a:cs typeface="Arial" panose="020B0604020202020204" pitchFamily="34" charset="0"/>
              </a:rPr>
              <a:t>)</a:t>
            </a:r>
            <a:endParaRPr lang="en-GB" sz="2000" b="1" dirty="0">
              <a:latin typeface="Arial" panose="020B0604020202020204" pitchFamily="34" charset="0"/>
              <a:cs typeface="Arial" panose="020B0604020202020204" pitchFamily="34" charset="0"/>
            </a:endParaRPr>
          </a:p>
        </p:txBody>
      </p:sp>
      <p:sp>
        <p:nvSpPr>
          <p:cNvPr id="9" name="Rectangle 8"/>
          <p:cNvSpPr/>
          <p:nvPr/>
        </p:nvSpPr>
        <p:spPr>
          <a:xfrm>
            <a:off x="872332" y="4449611"/>
            <a:ext cx="10735467" cy="1938992"/>
          </a:xfrm>
          <a:prstGeom prst="rect">
            <a:avLst/>
          </a:prstGeom>
        </p:spPr>
        <p:txBody>
          <a:bodyPr wrap="square">
            <a:spAutoFit/>
          </a:bodyPr>
          <a:lstStyle/>
          <a:p>
            <a:pPr algn="just"/>
            <a:r>
              <a:rPr lang="en-US" sz="2400" dirty="0">
                <a:latin typeface="Arial" panose="020B0604020202020204" pitchFamily="34" charset="0"/>
                <a:cs typeface="Arial" panose="020B0604020202020204" pitchFamily="34" charset="0"/>
              </a:rPr>
              <a:t>Quantification provides the link between the concentrations of radioactivity measured in tissue and the underlying physiologic processes occurring in the organ. It relates the rate at which radioactivity levels in the body change over time to quantitative parameters such as absolute rate glucose metabolism, regional blood flow, or concentrations of receptors or other binding sites</a:t>
            </a:r>
          </a:p>
        </p:txBody>
      </p:sp>
    </p:spTree>
    <p:extLst>
      <p:ext uri="{BB962C8B-B14F-4D97-AF65-F5344CB8AC3E}">
        <p14:creationId xmlns:p14="http://schemas.microsoft.com/office/powerpoint/2010/main" xmlns="" val="68199179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OUREDNICEK_ANTONIN"/>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895601" y="503239"/>
            <a:ext cx="5851525" cy="5851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747" name="Rectangle 3"/>
          <p:cNvSpPr>
            <a:spLocks noChangeArrowheads="1"/>
          </p:cNvSpPr>
          <p:nvPr/>
        </p:nvSpPr>
        <p:spPr bwMode="auto">
          <a:xfrm>
            <a:off x="8763000" y="407989"/>
            <a:ext cx="1843774"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a:latin typeface="Courier New" panose="02070309020205020404" pitchFamily="49" charset="0"/>
              </a:rPr>
              <a:t>PET:100 %</a:t>
            </a:r>
          </a:p>
          <a:p>
            <a:r>
              <a:rPr lang="cs-CZ" altLang="en-US" sz="2400" b="1">
                <a:latin typeface="Courier New" panose="02070309020205020404" pitchFamily="49" charset="0"/>
              </a:rPr>
              <a:t>CT:   0 %</a:t>
            </a:r>
          </a:p>
        </p:txBody>
      </p:sp>
      <p:sp>
        <p:nvSpPr>
          <p:cNvPr id="31748" name="Rectangle 4"/>
          <p:cNvSpPr>
            <a:spLocks noChangeArrowheads="1"/>
          </p:cNvSpPr>
          <p:nvPr/>
        </p:nvSpPr>
        <p:spPr bwMode="auto">
          <a:xfrm>
            <a:off x="1600200" y="6324600"/>
            <a:ext cx="2540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a:latin typeface="Arial" panose="020B0604020202020204" pitchFamily="34" charset="0"/>
              </a:rPr>
              <a:t>Stomach cancer</a:t>
            </a:r>
          </a:p>
        </p:txBody>
      </p:sp>
    </p:spTree>
    <p:extLst>
      <p:ext uri="{BB962C8B-B14F-4D97-AF65-F5344CB8AC3E}">
        <p14:creationId xmlns:p14="http://schemas.microsoft.com/office/powerpoint/2010/main" xmlns="" val="753576410"/>
      </p:ext>
    </p:extLst>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OUREDNICEK_ANTONIN"/>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895601" y="503239"/>
            <a:ext cx="5851525" cy="5851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2771" name="Rectangle 3"/>
          <p:cNvSpPr>
            <a:spLocks noChangeArrowheads="1"/>
          </p:cNvSpPr>
          <p:nvPr/>
        </p:nvSpPr>
        <p:spPr bwMode="auto">
          <a:xfrm>
            <a:off x="8763000" y="407989"/>
            <a:ext cx="1843774"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a:latin typeface="Courier New" panose="02070309020205020404" pitchFamily="49" charset="0"/>
              </a:rPr>
              <a:t>PET: 80 %</a:t>
            </a:r>
          </a:p>
          <a:p>
            <a:r>
              <a:rPr lang="cs-CZ" altLang="en-US" sz="2400" b="1">
                <a:latin typeface="Courier New" panose="02070309020205020404" pitchFamily="49" charset="0"/>
              </a:rPr>
              <a:t>CT:  20 %</a:t>
            </a:r>
          </a:p>
        </p:txBody>
      </p:sp>
      <p:sp>
        <p:nvSpPr>
          <p:cNvPr id="32772" name="Rectangle 4"/>
          <p:cNvSpPr>
            <a:spLocks noChangeArrowheads="1"/>
          </p:cNvSpPr>
          <p:nvPr/>
        </p:nvSpPr>
        <p:spPr bwMode="auto">
          <a:xfrm>
            <a:off x="1600200" y="6324600"/>
            <a:ext cx="2540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a:latin typeface="Arial" panose="020B0604020202020204" pitchFamily="34" charset="0"/>
              </a:rPr>
              <a:t>Stomach cancer</a:t>
            </a:r>
          </a:p>
        </p:txBody>
      </p:sp>
    </p:spTree>
    <p:extLst>
      <p:ext uri="{BB962C8B-B14F-4D97-AF65-F5344CB8AC3E}">
        <p14:creationId xmlns:p14="http://schemas.microsoft.com/office/powerpoint/2010/main" xmlns="" val="4083632021"/>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OUREDNICEK_ANTONIN"/>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895601" y="503239"/>
            <a:ext cx="5851525" cy="5851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795" name="Rectangle 3"/>
          <p:cNvSpPr>
            <a:spLocks noChangeArrowheads="1"/>
          </p:cNvSpPr>
          <p:nvPr/>
        </p:nvSpPr>
        <p:spPr bwMode="auto">
          <a:xfrm>
            <a:off x="8763000" y="407989"/>
            <a:ext cx="1843774"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a:latin typeface="Courier New" panose="02070309020205020404" pitchFamily="49" charset="0"/>
              </a:rPr>
              <a:t>PET: 60 %</a:t>
            </a:r>
          </a:p>
          <a:p>
            <a:r>
              <a:rPr lang="cs-CZ" altLang="en-US" sz="2400" b="1">
                <a:latin typeface="Courier New" panose="02070309020205020404" pitchFamily="49" charset="0"/>
              </a:rPr>
              <a:t>CT:  40 %</a:t>
            </a:r>
          </a:p>
        </p:txBody>
      </p:sp>
      <p:sp>
        <p:nvSpPr>
          <p:cNvPr id="33796" name="Rectangle 4"/>
          <p:cNvSpPr>
            <a:spLocks noChangeArrowheads="1"/>
          </p:cNvSpPr>
          <p:nvPr/>
        </p:nvSpPr>
        <p:spPr bwMode="auto">
          <a:xfrm>
            <a:off x="1600200" y="6324600"/>
            <a:ext cx="2540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a:latin typeface="Arial" panose="020B0604020202020204" pitchFamily="34" charset="0"/>
              </a:rPr>
              <a:t>Stomach cancer</a:t>
            </a:r>
          </a:p>
        </p:txBody>
      </p:sp>
    </p:spTree>
    <p:extLst>
      <p:ext uri="{BB962C8B-B14F-4D97-AF65-F5344CB8AC3E}">
        <p14:creationId xmlns:p14="http://schemas.microsoft.com/office/powerpoint/2010/main" xmlns="" val="311727585"/>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57200" y="381000"/>
            <a:ext cx="11353800" cy="6256585"/>
          </a:xfrm>
          <a:prstGeom prst="rect">
            <a:avLst/>
          </a:prstGeom>
        </p:spPr>
        <p:txBody>
          <a:bodyPr wrap="square" lIns="0" tIns="93980" rIns="0" bIns="0">
            <a:spAutoFit/>
          </a:bodyPr>
          <a:lstStyle>
            <a:lvl1pPr marL="355600" indent="-342900">
              <a:tabLst>
                <a:tab pos="354013" algn="l"/>
                <a:tab pos="355600" algn="l"/>
              </a:tabLst>
              <a:defRPr>
                <a:solidFill>
                  <a:schemeClr val="tx1"/>
                </a:solidFill>
                <a:latin typeface="Arial" panose="020B0604020202020204" pitchFamily="34" charset="0"/>
              </a:defRPr>
            </a:lvl1pPr>
            <a:lvl2pPr marL="742950" indent="-285750">
              <a:tabLst>
                <a:tab pos="354013" algn="l"/>
                <a:tab pos="355600" algn="l"/>
              </a:tabLst>
              <a:defRPr>
                <a:solidFill>
                  <a:schemeClr val="tx1"/>
                </a:solidFill>
                <a:latin typeface="Arial" panose="020B0604020202020204" pitchFamily="34" charset="0"/>
              </a:defRPr>
            </a:lvl2pPr>
            <a:lvl3pPr marL="1143000" indent="-228600">
              <a:tabLst>
                <a:tab pos="354013" algn="l"/>
                <a:tab pos="355600" algn="l"/>
              </a:tabLst>
              <a:defRPr>
                <a:solidFill>
                  <a:schemeClr val="tx1"/>
                </a:solidFill>
                <a:latin typeface="Arial" panose="020B0604020202020204" pitchFamily="34" charset="0"/>
              </a:defRPr>
            </a:lvl3pPr>
            <a:lvl4pPr marL="1600200" indent="-228600">
              <a:tabLst>
                <a:tab pos="354013" algn="l"/>
                <a:tab pos="355600" algn="l"/>
              </a:tabLst>
              <a:defRPr>
                <a:solidFill>
                  <a:schemeClr val="tx1"/>
                </a:solidFill>
                <a:latin typeface="Arial" panose="020B0604020202020204" pitchFamily="34" charset="0"/>
              </a:defRPr>
            </a:lvl4pPr>
            <a:lvl5pPr marL="2057400" indent="-228600">
              <a:tabLst>
                <a:tab pos="354013" algn="l"/>
                <a:tab pos="3556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354013" algn="l"/>
                <a:tab pos="3556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354013" algn="l"/>
                <a:tab pos="3556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354013" algn="l"/>
                <a:tab pos="3556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354013" algn="l"/>
                <a:tab pos="355600" algn="l"/>
              </a:tabLst>
              <a:defRPr>
                <a:solidFill>
                  <a:schemeClr val="tx1"/>
                </a:solidFill>
                <a:latin typeface="Arial" panose="020B0604020202020204" pitchFamily="34" charset="0"/>
              </a:defRPr>
            </a:lvl9pPr>
          </a:lstStyle>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The objectives of medical imaging in oncology are:</a:t>
            </a:r>
            <a:endParaRPr lang="sr-Latn-RS" altLang="en-US" sz="2800" b="1" dirty="0" smtClean="0">
              <a:solidFill>
                <a:srgbClr val="FFFF66"/>
              </a:solidFill>
              <a:latin typeface="+mn-lt"/>
              <a:cs typeface="Tahoma" panose="020B0604030504040204" pitchFamily="34" charset="0"/>
            </a:endParaRPr>
          </a:p>
          <a:p>
            <a:pPr eaLnBrk="1" hangingPunct="1">
              <a:lnSpc>
                <a:spcPct val="130000"/>
              </a:lnSpc>
              <a:spcAft>
                <a:spcPts val="0"/>
              </a:spcAft>
            </a:pPr>
            <a:endParaRPr lang="en-US" altLang="en-US" sz="2800" b="1" dirty="0" smtClean="0">
              <a:solidFill>
                <a:srgbClr val="FFFF66"/>
              </a:solidFill>
              <a:latin typeface="+mn-lt"/>
              <a:cs typeface="Tahoma" panose="020B0604030504040204" pitchFamily="34" charset="0"/>
            </a:endParaRP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1. To differentiate benign from malignant lesions</a:t>
            </a: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2. To predict the grade of malignancy of cancerous</a:t>
            </a:r>
            <a:r>
              <a:rPr lang="sr-Latn-RS" altLang="en-US" sz="2800" b="1" dirty="0" smtClean="0">
                <a:solidFill>
                  <a:srgbClr val="FFFF66"/>
                </a:solidFill>
                <a:latin typeface="+mn-lt"/>
                <a:cs typeface="Tahoma" panose="020B0604030504040204" pitchFamily="34" charset="0"/>
              </a:rPr>
              <a:t> </a:t>
            </a:r>
            <a:r>
              <a:rPr lang="en-US" altLang="en-US" sz="2800" b="1" dirty="0" smtClean="0">
                <a:solidFill>
                  <a:srgbClr val="FFFF66"/>
                </a:solidFill>
                <a:latin typeface="+mn-lt"/>
                <a:cs typeface="Tahoma" panose="020B0604030504040204" pitchFamily="34" charset="0"/>
              </a:rPr>
              <a:t>lesions</a:t>
            </a: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3. To determine the stage of a malignant disease</a:t>
            </a: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4. To evaluate treatment response for:</a:t>
            </a: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a) Residual tumor mass after surgery</a:t>
            </a: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b) Pre-operative chemotherapy</a:t>
            </a:r>
            <a:r>
              <a:rPr lang="sr-Latn-RS" altLang="en-US" sz="2800" b="1" dirty="0" smtClean="0">
                <a:solidFill>
                  <a:srgbClr val="FFFF66"/>
                </a:solidFill>
                <a:latin typeface="+mn-lt"/>
                <a:cs typeface="Tahoma" panose="020B0604030504040204" pitchFamily="34" charset="0"/>
              </a:rPr>
              <a:t> (Immuno Th)</a:t>
            </a:r>
            <a:endParaRPr lang="en-US" altLang="en-US" sz="2800" b="1" dirty="0" smtClean="0">
              <a:solidFill>
                <a:srgbClr val="FFFF66"/>
              </a:solidFill>
              <a:latin typeface="+mn-lt"/>
              <a:cs typeface="Tahoma" panose="020B0604030504040204" pitchFamily="34" charset="0"/>
            </a:endParaRP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c) Predicting chemotherapeutic response</a:t>
            </a: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5. To differentiate post-treatment fibrosis or necrosis</a:t>
            </a:r>
          </a:p>
          <a:p>
            <a:pPr eaLnBrk="1" hangingPunct="1">
              <a:lnSpc>
                <a:spcPct val="130000"/>
              </a:lnSpc>
              <a:spcAft>
                <a:spcPts val="0"/>
              </a:spcAft>
            </a:pPr>
            <a:r>
              <a:rPr lang="en-US" altLang="en-US" sz="2800" b="1" dirty="0" smtClean="0">
                <a:solidFill>
                  <a:srgbClr val="FFFF66"/>
                </a:solidFill>
                <a:latin typeface="+mn-lt"/>
                <a:cs typeface="Tahoma" panose="020B0604030504040204" pitchFamily="34" charset="0"/>
              </a:rPr>
              <a:t>from local recurrence</a:t>
            </a:r>
            <a:endParaRPr lang="sr-Cyrl-RS" altLang="en-US" sz="2800" b="1" dirty="0">
              <a:solidFill>
                <a:srgbClr val="FFFF66"/>
              </a:solidFill>
              <a:latin typeface="+mn-lt"/>
              <a:cs typeface="Tahoma" panose="020B0604030504040204" pitchFamily="34" charset="0"/>
            </a:endParaRPr>
          </a:p>
        </p:txBody>
      </p:sp>
    </p:spTree>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OUREDNICEK_ANTONIN"/>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895601" y="503239"/>
            <a:ext cx="5851525" cy="5851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819" name="Rectangle 3"/>
          <p:cNvSpPr>
            <a:spLocks noChangeArrowheads="1"/>
          </p:cNvSpPr>
          <p:nvPr/>
        </p:nvSpPr>
        <p:spPr bwMode="auto">
          <a:xfrm>
            <a:off x="8763000" y="407989"/>
            <a:ext cx="1843774"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a:latin typeface="Courier New" panose="02070309020205020404" pitchFamily="49" charset="0"/>
              </a:rPr>
              <a:t>PET: 40 %</a:t>
            </a:r>
          </a:p>
          <a:p>
            <a:r>
              <a:rPr lang="cs-CZ" altLang="en-US" sz="2400" b="1">
                <a:latin typeface="Courier New" panose="02070309020205020404" pitchFamily="49" charset="0"/>
              </a:rPr>
              <a:t>CT:  60 %</a:t>
            </a:r>
          </a:p>
        </p:txBody>
      </p:sp>
      <p:sp>
        <p:nvSpPr>
          <p:cNvPr id="34820" name="Rectangle 4"/>
          <p:cNvSpPr>
            <a:spLocks noChangeArrowheads="1"/>
          </p:cNvSpPr>
          <p:nvPr/>
        </p:nvSpPr>
        <p:spPr bwMode="auto">
          <a:xfrm>
            <a:off x="1600200" y="6324600"/>
            <a:ext cx="2540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a:latin typeface="Arial" panose="020B0604020202020204" pitchFamily="34" charset="0"/>
              </a:rPr>
              <a:t>Stomach cancer</a:t>
            </a:r>
          </a:p>
        </p:txBody>
      </p:sp>
    </p:spTree>
    <p:extLst>
      <p:ext uri="{BB962C8B-B14F-4D97-AF65-F5344CB8AC3E}">
        <p14:creationId xmlns:p14="http://schemas.microsoft.com/office/powerpoint/2010/main" xmlns="" val="1687238869"/>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OUREDNICEK_ANTONIN"/>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895601" y="503239"/>
            <a:ext cx="5851525" cy="5851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5843" name="Rectangle 3"/>
          <p:cNvSpPr>
            <a:spLocks noChangeArrowheads="1"/>
          </p:cNvSpPr>
          <p:nvPr/>
        </p:nvSpPr>
        <p:spPr bwMode="auto">
          <a:xfrm>
            <a:off x="8763000" y="407989"/>
            <a:ext cx="1843774"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a:latin typeface="Courier New" panose="02070309020205020404" pitchFamily="49" charset="0"/>
              </a:rPr>
              <a:t>PET: 20 %</a:t>
            </a:r>
          </a:p>
          <a:p>
            <a:r>
              <a:rPr lang="cs-CZ" altLang="en-US" sz="2400" b="1">
                <a:latin typeface="Courier New" panose="02070309020205020404" pitchFamily="49" charset="0"/>
              </a:rPr>
              <a:t>CT:  80 %</a:t>
            </a:r>
          </a:p>
        </p:txBody>
      </p:sp>
      <p:sp>
        <p:nvSpPr>
          <p:cNvPr id="35844" name="Rectangle 4"/>
          <p:cNvSpPr>
            <a:spLocks noChangeArrowheads="1"/>
          </p:cNvSpPr>
          <p:nvPr/>
        </p:nvSpPr>
        <p:spPr bwMode="auto">
          <a:xfrm>
            <a:off x="1600200" y="6324600"/>
            <a:ext cx="2540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a:latin typeface="Arial" panose="020B0604020202020204" pitchFamily="34" charset="0"/>
              </a:rPr>
              <a:t>Stomach cancer</a:t>
            </a:r>
          </a:p>
        </p:txBody>
      </p:sp>
    </p:spTree>
    <p:extLst>
      <p:ext uri="{BB962C8B-B14F-4D97-AF65-F5344CB8AC3E}">
        <p14:creationId xmlns:p14="http://schemas.microsoft.com/office/powerpoint/2010/main" xmlns="" val="2585635681"/>
      </p:ext>
    </p:extLst>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OUREDNICEK_ANTONIN"/>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895601" y="503239"/>
            <a:ext cx="5851525" cy="5851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867" name="Rectangle 3"/>
          <p:cNvSpPr>
            <a:spLocks noChangeArrowheads="1"/>
          </p:cNvSpPr>
          <p:nvPr/>
        </p:nvSpPr>
        <p:spPr bwMode="auto">
          <a:xfrm>
            <a:off x="8763000" y="407989"/>
            <a:ext cx="1843774"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a:latin typeface="Courier New" panose="02070309020205020404" pitchFamily="49" charset="0"/>
              </a:rPr>
              <a:t>PET:  0 %</a:t>
            </a:r>
          </a:p>
          <a:p>
            <a:r>
              <a:rPr lang="cs-CZ" altLang="en-US" sz="2400" b="1">
                <a:latin typeface="Courier New" panose="02070309020205020404" pitchFamily="49" charset="0"/>
              </a:rPr>
              <a:t>CT: 100 %</a:t>
            </a:r>
          </a:p>
        </p:txBody>
      </p:sp>
      <p:sp>
        <p:nvSpPr>
          <p:cNvPr id="36868" name="Rectangle 4"/>
          <p:cNvSpPr>
            <a:spLocks noChangeArrowheads="1"/>
          </p:cNvSpPr>
          <p:nvPr/>
        </p:nvSpPr>
        <p:spPr bwMode="auto">
          <a:xfrm>
            <a:off x="1600200" y="6324600"/>
            <a:ext cx="25400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a:latin typeface="Arial" panose="020B0604020202020204" pitchFamily="34" charset="0"/>
              </a:rPr>
              <a:t>Stomach cancer</a:t>
            </a:r>
          </a:p>
        </p:txBody>
      </p:sp>
    </p:spTree>
    <p:extLst>
      <p:ext uri="{BB962C8B-B14F-4D97-AF65-F5344CB8AC3E}">
        <p14:creationId xmlns:p14="http://schemas.microsoft.com/office/powerpoint/2010/main" xmlns="" val="1326784849"/>
      </p:ext>
    </p:extLst>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object 7"/>
          <p:cNvSpPr>
            <a:spLocks noChangeArrowheads="1"/>
          </p:cNvSpPr>
          <p:nvPr/>
        </p:nvSpPr>
        <p:spPr bwMode="auto">
          <a:xfrm>
            <a:off x="8907463" y="2674938"/>
            <a:ext cx="965200" cy="977900"/>
          </a:xfrm>
          <a:prstGeom prst="rect">
            <a:avLst/>
          </a:prstGeom>
          <a:blipFill dpi="0" rotWithShape="1">
            <a:blip r:embed="rId2"/>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endParaRPr lang="en-US" altLang="en-US"/>
          </a:p>
        </p:txBody>
      </p:sp>
      <p:sp>
        <p:nvSpPr>
          <p:cNvPr id="8" name="object 8"/>
          <p:cNvSpPr txBox="1">
            <a:spLocks noGrp="1"/>
          </p:cNvSpPr>
          <p:nvPr>
            <p:ph type="title"/>
          </p:nvPr>
        </p:nvSpPr>
        <p:spPr>
          <a:xfrm>
            <a:off x="2582092" y="2418747"/>
            <a:ext cx="7615646" cy="1490152"/>
          </a:xfrm>
        </p:spPr>
        <p:txBody>
          <a:bodyPr vert="horz" wrap="square" lIns="0" tIns="12700" rIns="0" bIns="0" rtlCol="0" anchor="ctr">
            <a:spAutoFit/>
          </a:bodyPr>
          <a:lstStyle/>
          <a:p>
            <a:pPr marL="3175" algn="ctr" eaLnBrk="1" fontAlgn="auto" hangingPunct="1">
              <a:lnSpc>
                <a:spcPct val="100000"/>
              </a:lnSpc>
              <a:spcBef>
                <a:spcPts val="100"/>
              </a:spcBef>
              <a:spcAft>
                <a:spcPts val="0"/>
              </a:spcAft>
              <a:defRPr/>
            </a:pPr>
            <a:r>
              <a:rPr sz="4800" spc="-7" baseline="25173" dirty="0">
                <a:solidFill>
                  <a:srgbClr val="FFFF66"/>
                </a:solidFill>
              </a:rPr>
              <a:t>18</a:t>
            </a:r>
            <a:r>
              <a:rPr sz="4800" spc="-5" dirty="0">
                <a:solidFill>
                  <a:srgbClr val="FFFF66"/>
                </a:solidFill>
              </a:rPr>
              <a:t>F-FDG</a:t>
            </a:r>
            <a:r>
              <a:rPr sz="4800" spc="-15" dirty="0">
                <a:solidFill>
                  <a:srgbClr val="FFFF66"/>
                </a:solidFill>
              </a:rPr>
              <a:t> </a:t>
            </a:r>
            <a:r>
              <a:rPr sz="4800" dirty="0">
                <a:solidFill>
                  <a:srgbClr val="FFFF66"/>
                </a:solidFill>
              </a:rPr>
              <a:t>PET/CT</a:t>
            </a:r>
            <a:endParaRPr sz="4800" dirty="0"/>
          </a:p>
          <a:p>
            <a:pPr algn="ctr" eaLnBrk="1" fontAlgn="auto" hangingPunct="1">
              <a:lnSpc>
                <a:spcPct val="100000"/>
              </a:lnSpc>
              <a:spcAft>
                <a:spcPts val="0"/>
              </a:spcAft>
              <a:defRPr/>
            </a:pPr>
            <a:r>
              <a:rPr lang="en-US" sz="4800" dirty="0" smtClean="0"/>
              <a:t>in </a:t>
            </a:r>
            <a:r>
              <a:rPr lang="en-US" sz="4800" dirty="0"/>
              <a:t>Oncology</a:t>
            </a:r>
            <a:endParaRPr sz="4800" dirty="0"/>
          </a:p>
        </p:txBody>
      </p:sp>
    </p:spTree>
    <p:extLst>
      <p:ext uri="{BB962C8B-B14F-4D97-AF65-F5344CB8AC3E}">
        <p14:creationId xmlns:p14="http://schemas.microsoft.com/office/powerpoint/2010/main" xmlns="" val="193991221"/>
      </p:ext>
    </p:extLst>
  </p:cSld>
  <p:clrMapOvr>
    <a:masterClrMapping/>
  </p:clrMapOvr>
  <p:transition spd="slow"/>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Text Box 9"/>
          <p:cNvSpPr txBox="1">
            <a:spLocks noChangeArrowheads="1"/>
          </p:cNvSpPr>
          <p:nvPr/>
        </p:nvSpPr>
        <p:spPr bwMode="auto">
          <a:xfrm>
            <a:off x="446882" y="1157288"/>
            <a:ext cx="10868818" cy="5078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457200" indent="-457200">
              <a:spcBef>
                <a:spcPct val="20000"/>
              </a:spcBef>
              <a:buClr>
                <a:schemeClr val="bg2"/>
              </a:buClr>
              <a:buSzPct val="75000"/>
              <a:buFont typeface="Monotype Sorts" pitchFamily="1" charset="2"/>
              <a:buChar char="n"/>
              <a:defRPr sz="3200">
                <a:solidFill>
                  <a:schemeClr val="tx1"/>
                </a:solidFill>
                <a:latin typeface="Times New Roman" panose="02020603050405020304" pitchFamily="18" charset="0"/>
              </a:defRPr>
            </a:lvl1pPr>
            <a:lvl2pPr marL="914400" indent="-457200">
              <a:spcBef>
                <a:spcPct val="20000"/>
              </a:spcBef>
              <a:buClr>
                <a:schemeClr val="bg2"/>
              </a:buClr>
              <a:buSzPct val="75000"/>
              <a:buChar char="–"/>
              <a:defRPr sz="2800">
                <a:solidFill>
                  <a:schemeClr val="tx1"/>
                </a:solidFill>
                <a:latin typeface="Times New Roman" panose="02020603050405020304" pitchFamily="18" charset="0"/>
              </a:defRPr>
            </a:lvl2pPr>
            <a:lvl3pPr marL="1371600" indent="-457200">
              <a:spcBef>
                <a:spcPct val="20000"/>
              </a:spcBef>
              <a:buClr>
                <a:schemeClr val="bg2"/>
              </a:buClr>
              <a:buSzPct val="75000"/>
              <a:buFont typeface="Monotype Sorts" pitchFamily="1" charset="2"/>
              <a:buChar char="n"/>
              <a:defRPr sz="2400">
                <a:solidFill>
                  <a:schemeClr val="tx1"/>
                </a:solidFill>
                <a:latin typeface="Times New Roman" panose="02020603050405020304" pitchFamily="18" charset="0"/>
              </a:defRPr>
            </a:lvl3pPr>
            <a:lvl4pPr marL="1600200" indent="-228600">
              <a:spcBef>
                <a:spcPct val="20000"/>
              </a:spcBef>
              <a:buClr>
                <a:schemeClr val="bg2"/>
              </a:buClr>
              <a:buSzPct val="75000"/>
              <a:buChar char="–"/>
              <a:defRPr sz="2000">
                <a:solidFill>
                  <a:schemeClr val="tx1"/>
                </a:solidFill>
                <a:latin typeface="Times New Roman" panose="02020603050405020304" pitchFamily="18" charset="0"/>
              </a:defRPr>
            </a:lvl4pPr>
            <a:lvl5pPr marL="2057400" indent="-228600">
              <a:spcBef>
                <a:spcPct val="20000"/>
              </a:spcBef>
              <a:buClr>
                <a:schemeClr val="bg2"/>
              </a:buClr>
              <a:buSzPct val="75000"/>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lr>
                <a:schemeClr val="bg2"/>
              </a:buClr>
              <a:buSzPct val="75000"/>
              <a:buChar char="•"/>
              <a:defRPr sz="2000">
                <a:solidFill>
                  <a:schemeClr val="tx1"/>
                </a:solidFill>
                <a:latin typeface="Times New Roman" panose="02020603050405020304" pitchFamily="18" charset="0"/>
              </a:defRPr>
            </a:lvl9pPr>
          </a:lstStyle>
          <a:p>
            <a:pPr>
              <a:lnSpc>
                <a:spcPct val="150000"/>
              </a:lnSpc>
              <a:spcBef>
                <a:spcPct val="0"/>
              </a:spcBef>
              <a:buClr>
                <a:schemeClr val="tx1"/>
              </a:buClr>
              <a:buSzTx/>
              <a:buFontTx/>
              <a:buAutoNum type="arabicPeriod"/>
            </a:pPr>
            <a:r>
              <a:rPr lang="en-US" altLang="en-US" sz="2400" b="1" dirty="0">
                <a:latin typeface="Comic Sans MS" panose="030F0702030302020204" pitchFamily="66" charset="0"/>
              </a:rPr>
              <a:t>Identification and </a:t>
            </a:r>
            <a:r>
              <a:rPr lang="en-US" altLang="en-US" sz="2400" b="1" dirty="0" err="1">
                <a:latin typeface="Comic Sans MS" panose="030F0702030302020204" pitchFamily="66" charset="0"/>
              </a:rPr>
              <a:t>localisation</a:t>
            </a:r>
            <a:r>
              <a:rPr lang="en-US" altLang="en-US" sz="2400" b="1" dirty="0">
                <a:latin typeface="Comic Sans MS" panose="030F0702030302020204" pitchFamily="66" charset="0"/>
              </a:rPr>
              <a:t> of disease foci</a:t>
            </a:r>
          </a:p>
          <a:p>
            <a:pPr lvl="1">
              <a:lnSpc>
                <a:spcPct val="150000"/>
              </a:lnSpc>
              <a:spcBef>
                <a:spcPct val="0"/>
              </a:spcBef>
              <a:buClr>
                <a:schemeClr val="tx1"/>
              </a:buClr>
              <a:buSzTx/>
              <a:buFontTx/>
              <a:buNone/>
            </a:pPr>
            <a:r>
              <a:rPr lang="en-US" altLang="en-US" sz="2400" b="1" dirty="0">
                <a:latin typeface="Comic Sans MS" panose="030F0702030302020204" pitchFamily="66" charset="0"/>
              </a:rPr>
              <a:t>	unknown primary (paraneoplastic syndromes)</a:t>
            </a:r>
          </a:p>
          <a:p>
            <a:pPr>
              <a:lnSpc>
                <a:spcPct val="150000"/>
              </a:lnSpc>
              <a:spcBef>
                <a:spcPct val="0"/>
              </a:spcBef>
              <a:buClr>
                <a:schemeClr val="tx1"/>
              </a:buClr>
              <a:buSzTx/>
              <a:buFontTx/>
              <a:buAutoNum type="arabicPeriod"/>
            </a:pPr>
            <a:r>
              <a:rPr lang="en-US" altLang="en-US" sz="2400" b="1" dirty="0" smtClean="0">
                <a:latin typeface="Comic Sans MS" panose="030F0702030302020204" pitchFamily="66" charset="0"/>
              </a:rPr>
              <a:t>Diagnosis </a:t>
            </a:r>
            <a:r>
              <a:rPr lang="en-US" altLang="en-US" sz="2400" b="1" dirty="0">
                <a:latin typeface="Comic Sans MS" panose="030F0702030302020204" pitchFamily="66" charset="0"/>
              </a:rPr>
              <a:t>and “grading” of malignant disease</a:t>
            </a:r>
          </a:p>
          <a:p>
            <a:pPr lvl="2">
              <a:lnSpc>
                <a:spcPct val="150000"/>
              </a:lnSpc>
              <a:spcBef>
                <a:spcPct val="0"/>
              </a:spcBef>
              <a:buClr>
                <a:schemeClr val="tx1"/>
              </a:buClr>
              <a:buSzTx/>
              <a:buFontTx/>
              <a:buNone/>
            </a:pPr>
            <a:r>
              <a:rPr lang="en-US" altLang="en-US" b="1" dirty="0" smtClean="0">
                <a:latin typeface="Comic Sans MS" panose="030F0702030302020204" pitchFamily="66" charset="0"/>
              </a:rPr>
              <a:t>staging </a:t>
            </a:r>
            <a:r>
              <a:rPr lang="en-US" altLang="en-US" b="1" dirty="0">
                <a:latin typeface="Comic Sans MS" panose="030F0702030302020204" pitchFamily="66" charset="0"/>
              </a:rPr>
              <a:t>and </a:t>
            </a:r>
            <a:r>
              <a:rPr lang="en-US" altLang="en-US" b="1" dirty="0" smtClean="0">
                <a:latin typeface="Comic Sans MS" panose="030F0702030302020204" pitchFamily="66" charset="0"/>
              </a:rPr>
              <a:t>restaging</a:t>
            </a:r>
            <a:r>
              <a:rPr lang="sr-Latn-RS" altLang="en-US" b="1" dirty="0">
                <a:latin typeface="Comic Sans MS" panose="030F0702030302020204" pitchFamily="66" charset="0"/>
              </a:rPr>
              <a:t> TNM</a:t>
            </a:r>
            <a:endParaRPr lang="en-US" altLang="en-US" b="1" dirty="0">
              <a:latin typeface="Comic Sans MS" panose="030F0702030302020204" pitchFamily="66" charset="0"/>
            </a:endParaRPr>
          </a:p>
          <a:p>
            <a:pPr>
              <a:lnSpc>
                <a:spcPct val="150000"/>
              </a:lnSpc>
              <a:spcBef>
                <a:spcPct val="0"/>
              </a:spcBef>
              <a:buClr>
                <a:schemeClr val="tx1"/>
              </a:buClr>
              <a:buSzTx/>
              <a:buFontTx/>
              <a:buAutoNum type="arabicPeriod"/>
            </a:pPr>
            <a:r>
              <a:rPr lang="en-US" altLang="en-US" sz="2400" b="1" dirty="0" smtClean="0">
                <a:latin typeface="Comic Sans MS" panose="030F0702030302020204" pitchFamily="66" charset="0"/>
              </a:rPr>
              <a:t>Evaluation </a:t>
            </a:r>
            <a:r>
              <a:rPr lang="en-US" altLang="en-US" sz="2400" b="1" dirty="0">
                <a:latin typeface="Comic Sans MS" panose="030F0702030302020204" pitchFamily="66" charset="0"/>
              </a:rPr>
              <a:t>and monitoring of response to therapy</a:t>
            </a:r>
          </a:p>
          <a:p>
            <a:pPr>
              <a:lnSpc>
                <a:spcPct val="150000"/>
              </a:lnSpc>
              <a:spcBef>
                <a:spcPct val="0"/>
              </a:spcBef>
              <a:buClr>
                <a:schemeClr val="tx1"/>
              </a:buClr>
              <a:buSzTx/>
              <a:buFontTx/>
              <a:buAutoNum type="arabicPeriod"/>
            </a:pPr>
            <a:r>
              <a:rPr lang="en-US" altLang="en-US" sz="2400" b="1" dirty="0">
                <a:latin typeface="Comic Sans MS" panose="030F0702030302020204" pitchFamily="66" charset="0"/>
              </a:rPr>
              <a:t>Identification of recurrent disease in comparison with “raising” </a:t>
            </a:r>
            <a:r>
              <a:rPr lang="en-US" altLang="en-US" sz="2400" b="1" dirty="0" err="1">
                <a:latin typeface="Comic Sans MS" panose="030F0702030302020204" pitchFamily="66" charset="0"/>
              </a:rPr>
              <a:t>tumour</a:t>
            </a:r>
            <a:r>
              <a:rPr lang="en-US" altLang="en-US" sz="2400" b="1" dirty="0">
                <a:latin typeface="Comic Sans MS" panose="030F0702030302020204" pitchFamily="66" charset="0"/>
              </a:rPr>
              <a:t> markers and anatomic/structural changes (CT and MR)</a:t>
            </a:r>
          </a:p>
          <a:p>
            <a:pPr>
              <a:lnSpc>
                <a:spcPct val="150000"/>
              </a:lnSpc>
              <a:spcBef>
                <a:spcPct val="0"/>
              </a:spcBef>
              <a:buClr>
                <a:schemeClr val="tx1"/>
              </a:buClr>
              <a:buSzTx/>
              <a:buFontTx/>
              <a:buAutoNum type="arabicPeriod"/>
            </a:pPr>
            <a:r>
              <a:rPr lang="sr-Latn-RS" altLang="en-US" sz="2400" b="1" dirty="0" smtClean="0">
                <a:latin typeface="Comic Sans MS" panose="030F0702030302020204" pitchFamily="66" charset="0"/>
              </a:rPr>
              <a:t>Radio</a:t>
            </a:r>
            <a:r>
              <a:rPr lang="en-US" altLang="en-US" sz="2400" b="1" dirty="0" smtClean="0">
                <a:latin typeface="Comic Sans MS" panose="030F0702030302020204" pitchFamily="66" charset="0"/>
              </a:rPr>
              <a:t>Therapy </a:t>
            </a:r>
            <a:r>
              <a:rPr lang="en-US" altLang="en-US" sz="2400" b="1" dirty="0">
                <a:latin typeface="Comic Sans MS" panose="030F0702030302020204" pitchFamily="66" charset="0"/>
              </a:rPr>
              <a:t>guidance and “management”</a:t>
            </a:r>
          </a:p>
          <a:p>
            <a:pPr>
              <a:lnSpc>
                <a:spcPct val="150000"/>
              </a:lnSpc>
              <a:spcBef>
                <a:spcPct val="0"/>
              </a:spcBef>
              <a:buClr>
                <a:schemeClr val="tx1"/>
              </a:buClr>
              <a:buSzTx/>
              <a:buFontTx/>
              <a:buAutoNum type="arabicPeriod"/>
            </a:pPr>
            <a:r>
              <a:rPr lang="en-US" altLang="en-US" sz="2400" b="1" dirty="0" smtClean="0">
                <a:latin typeface="Comic Sans MS" panose="030F0702030302020204" pitchFamily="66" charset="0"/>
              </a:rPr>
              <a:t>Guide </a:t>
            </a:r>
            <a:r>
              <a:rPr lang="en-US" altLang="en-US" sz="2400" b="1" dirty="0">
                <a:latin typeface="Comic Sans MS" panose="030F0702030302020204" pitchFamily="66" charset="0"/>
              </a:rPr>
              <a:t>for </a:t>
            </a:r>
            <a:r>
              <a:rPr lang="en-US" altLang="en-US" sz="2400" b="1" dirty="0" smtClean="0">
                <a:latin typeface="Comic Sans MS" panose="030F0702030302020204" pitchFamily="66" charset="0"/>
              </a:rPr>
              <a:t>biopsy</a:t>
            </a:r>
            <a:endParaRPr lang="en-US" altLang="en-US" sz="2400" b="1" dirty="0">
              <a:latin typeface="Comic Sans MS" panose="030F0702030302020204" pitchFamily="66" charset="0"/>
            </a:endParaRPr>
          </a:p>
        </p:txBody>
      </p:sp>
      <p:sp>
        <p:nvSpPr>
          <p:cNvPr id="23557" name="Text Box 8"/>
          <p:cNvSpPr txBox="1">
            <a:spLocks noChangeArrowheads="1"/>
          </p:cNvSpPr>
          <p:nvPr/>
        </p:nvSpPr>
        <p:spPr bwMode="auto">
          <a:xfrm>
            <a:off x="3013075" y="203200"/>
            <a:ext cx="8866188" cy="954088"/>
          </a:xfrm>
          <a:prstGeom prst="rect">
            <a:avLst/>
          </a:prstGeom>
          <a:noFill/>
          <a:ln>
            <a:noFill/>
          </a:ln>
          <a:effectLst>
            <a:outerShdw dist="28398" dir="1593903" algn="ctr" rotWithShape="0">
              <a:srgbClr val="DDDDDD"/>
            </a:outerShd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Times" panose="02020603050405020304" pitchFamily="18" charset="0"/>
              </a:defRPr>
            </a:lvl1pPr>
            <a:lvl2pPr marL="742950" indent="-285750">
              <a:defRPr sz="2400">
                <a:solidFill>
                  <a:schemeClr val="tx1"/>
                </a:solidFill>
                <a:latin typeface="Times" panose="02020603050405020304" pitchFamily="18" charset="0"/>
              </a:defRPr>
            </a:lvl2pPr>
            <a:lvl3pPr marL="1143000" indent="-228600">
              <a:defRPr sz="2400">
                <a:solidFill>
                  <a:schemeClr val="tx1"/>
                </a:solidFill>
                <a:latin typeface="Times" panose="02020603050405020304" pitchFamily="18" charset="0"/>
              </a:defRPr>
            </a:lvl3pPr>
            <a:lvl4pPr marL="1600200" indent="-228600">
              <a:defRPr sz="2400">
                <a:solidFill>
                  <a:schemeClr val="tx1"/>
                </a:solidFill>
                <a:latin typeface="Times" panose="02020603050405020304" pitchFamily="18" charset="0"/>
              </a:defRPr>
            </a:lvl4pPr>
            <a:lvl5pPr marL="2057400" indent="-228600">
              <a:defRPr sz="2400">
                <a:solidFill>
                  <a:schemeClr val="tx1"/>
                </a:solidFill>
                <a:latin typeface="Times" panose="02020603050405020304" pitchFamily="18" charset="0"/>
              </a:defRPr>
            </a:lvl5pPr>
            <a:lvl6pPr marL="2514600" indent="-228600" eaLnBrk="0" fontAlgn="base" hangingPunct="0">
              <a:spcBef>
                <a:spcPct val="0"/>
              </a:spcBef>
              <a:spcAft>
                <a:spcPct val="0"/>
              </a:spcAft>
              <a:defRPr sz="2400">
                <a:solidFill>
                  <a:schemeClr val="tx1"/>
                </a:solidFill>
                <a:latin typeface="Times" panose="02020603050405020304" pitchFamily="18" charset="0"/>
              </a:defRPr>
            </a:lvl6pPr>
            <a:lvl7pPr marL="2971800" indent="-228600" eaLnBrk="0" fontAlgn="base" hangingPunct="0">
              <a:spcBef>
                <a:spcPct val="0"/>
              </a:spcBef>
              <a:spcAft>
                <a:spcPct val="0"/>
              </a:spcAft>
              <a:defRPr sz="2400">
                <a:solidFill>
                  <a:schemeClr val="tx1"/>
                </a:solidFill>
                <a:latin typeface="Times" panose="02020603050405020304" pitchFamily="18" charset="0"/>
              </a:defRPr>
            </a:lvl7pPr>
            <a:lvl8pPr marL="3429000" indent="-228600" eaLnBrk="0" fontAlgn="base" hangingPunct="0">
              <a:spcBef>
                <a:spcPct val="0"/>
              </a:spcBef>
              <a:spcAft>
                <a:spcPct val="0"/>
              </a:spcAft>
              <a:defRPr sz="2400">
                <a:solidFill>
                  <a:schemeClr val="tx1"/>
                </a:solidFill>
                <a:latin typeface="Times" panose="02020603050405020304" pitchFamily="18" charset="0"/>
              </a:defRPr>
            </a:lvl8pPr>
            <a:lvl9pPr marL="3886200" indent="-228600" eaLnBrk="0" fontAlgn="base" hangingPunct="0">
              <a:spcBef>
                <a:spcPct val="0"/>
              </a:spcBef>
              <a:spcAft>
                <a:spcPct val="0"/>
              </a:spcAft>
              <a:defRPr sz="2400">
                <a:solidFill>
                  <a:schemeClr val="tx1"/>
                </a:solidFill>
                <a:latin typeface="Times" panose="02020603050405020304" pitchFamily="18" charset="0"/>
              </a:defRPr>
            </a:lvl9pPr>
          </a:lstStyle>
          <a:p>
            <a:r>
              <a:rPr lang="en-US" altLang="en-US" sz="3200" b="1" dirty="0">
                <a:solidFill>
                  <a:srgbClr val="FFFF00"/>
                </a:solidFill>
                <a:effectLst>
                  <a:outerShdw blurRad="38100" dist="38100" dir="2700000" algn="tl">
                    <a:srgbClr val="000000">
                      <a:alpha val="43137"/>
                    </a:srgbClr>
                  </a:outerShdw>
                </a:effectLst>
                <a:latin typeface="Comic Sans MS" panose="030F0702030302020204" pitchFamily="66" charset="0"/>
              </a:rPr>
              <a:t> FDG </a:t>
            </a:r>
            <a:r>
              <a:rPr lang="en-US" altLang="en-US" sz="3200" b="1" dirty="0" smtClean="0">
                <a:solidFill>
                  <a:srgbClr val="FFFF00"/>
                </a:solidFill>
                <a:effectLst>
                  <a:outerShdw blurRad="38100" dist="38100" dir="2700000" algn="tl">
                    <a:srgbClr val="000000">
                      <a:alpha val="43137"/>
                    </a:srgbClr>
                  </a:outerShdw>
                </a:effectLst>
                <a:latin typeface="Comic Sans MS" panose="030F0702030302020204" pitchFamily="66" charset="0"/>
              </a:rPr>
              <a:t>PET in </a:t>
            </a:r>
            <a:r>
              <a:rPr lang="en-US" altLang="en-US" sz="3200" b="1" dirty="0">
                <a:solidFill>
                  <a:srgbClr val="FFFF00"/>
                </a:solidFill>
                <a:effectLst>
                  <a:outerShdw blurRad="38100" dist="38100" dir="2700000" algn="tl">
                    <a:srgbClr val="000000">
                      <a:alpha val="43137"/>
                    </a:srgbClr>
                  </a:outerShdw>
                </a:effectLst>
                <a:latin typeface="Comic Sans MS" panose="030F0702030302020204" pitchFamily="66" charset="0"/>
              </a:rPr>
              <a:t>ONCOLOGY</a:t>
            </a:r>
          </a:p>
          <a:p>
            <a:r>
              <a:rPr lang="en-US" altLang="en-US" b="1" dirty="0">
                <a:solidFill>
                  <a:srgbClr val="FFFF00"/>
                </a:solidFill>
                <a:effectLst>
                  <a:outerShdw blurRad="38100" dist="38100" dir="2700000" algn="tl">
                    <a:srgbClr val="000000">
                      <a:alpha val="43137"/>
                    </a:srgbClr>
                  </a:outerShdw>
                </a:effectLst>
                <a:latin typeface="Comic Sans MS" panose="030F0702030302020204" pitchFamily="66" charset="0"/>
              </a:rPr>
              <a:t>						UTILITY in CLINICS</a:t>
            </a:r>
          </a:p>
        </p:txBody>
      </p:sp>
    </p:spTree>
    <p:extLst>
      <p:ext uri="{BB962C8B-B14F-4D97-AF65-F5344CB8AC3E}">
        <p14:creationId xmlns:p14="http://schemas.microsoft.com/office/powerpoint/2010/main" xmlns="" val="398110496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object 3"/>
          <p:cNvSpPr>
            <a:spLocks/>
          </p:cNvSpPr>
          <p:nvPr/>
        </p:nvSpPr>
        <p:spPr bwMode="auto">
          <a:xfrm>
            <a:off x="2257425" y="993573"/>
            <a:ext cx="2203450" cy="2301875"/>
          </a:xfrm>
          <a:custGeom>
            <a:avLst/>
            <a:gdLst>
              <a:gd name="T0" fmla="*/ 0 w 2203450"/>
              <a:gd name="T1" fmla="*/ 2301875 h 2301875"/>
              <a:gd name="T2" fmla="*/ 2203450 w 2203450"/>
              <a:gd name="T3" fmla="*/ 2301875 h 2301875"/>
              <a:gd name="T4" fmla="*/ 2203450 w 2203450"/>
              <a:gd name="T5" fmla="*/ 0 h 2301875"/>
              <a:gd name="T6" fmla="*/ 0 w 2203450"/>
              <a:gd name="T7" fmla="*/ 0 h 2301875"/>
              <a:gd name="T8" fmla="*/ 0 w 2203450"/>
              <a:gd name="T9" fmla="*/ 2301875 h 23018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03450" h="2301875">
                <a:moveTo>
                  <a:pt x="0" y="2301875"/>
                </a:moveTo>
                <a:lnTo>
                  <a:pt x="2203450" y="2301875"/>
                </a:lnTo>
                <a:lnTo>
                  <a:pt x="2203450" y="0"/>
                </a:lnTo>
                <a:lnTo>
                  <a:pt x="0" y="0"/>
                </a:lnTo>
                <a:lnTo>
                  <a:pt x="0" y="2301875"/>
                </a:lnTo>
                <a:close/>
              </a:path>
            </a:pathLst>
          </a:custGeom>
          <a:ln>
            <a:headEnd/>
            <a:tailEnd/>
          </a:ln>
          <a:extLst/>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endParaRPr lang="en-GB"/>
          </a:p>
        </p:txBody>
      </p:sp>
      <p:sp>
        <p:nvSpPr>
          <p:cNvPr id="40964" name="object 4"/>
          <p:cNvSpPr txBox="1">
            <a:spLocks noChangeArrowheads="1"/>
          </p:cNvSpPr>
          <p:nvPr/>
        </p:nvSpPr>
        <p:spPr bwMode="auto">
          <a:xfrm>
            <a:off x="2336801" y="1020559"/>
            <a:ext cx="1876425" cy="1397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12700"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spcBef>
                <a:spcPts val="100"/>
              </a:spcBef>
            </a:pPr>
            <a:r>
              <a:rPr lang="en-US" altLang="en-US" b="1" dirty="0">
                <a:solidFill>
                  <a:srgbClr val="FFFFFF"/>
                </a:solidFill>
                <a:latin typeface="Arial" panose="020B0604020202020204" pitchFamily="34" charset="0"/>
                <a:cs typeface="Arial" panose="020B0604020202020204" pitchFamily="34" charset="0"/>
              </a:rPr>
              <a:t>Melanoma</a:t>
            </a:r>
            <a:endParaRPr lang="en-US" altLang="en-US" dirty="0">
              <a:latin typeface="Arial" panose="020B0604020202020204" pitchFamily="34" charset="0"/>
              <a:cs typeface="Arial" panose="020B0604020202020204" pitchFamily="34" charset="0"/>
            </a:endParaRPr>
          </a:p>
          <a:p>
            <a:pPr eaLnBrk="1" hangingPunct="1"/>
            <a:r>
              <a:rPr lang="en-US" altLang="en-US" b="1" dirty="0">
                <a:solidFill>
                  <a:srgbClr val="FFFFFF"/>
                </a:solidFill>
                <a:latin typeface="Arial" panose="020B0604020202020204" pitchFamily="34" charset="0"/>
                <a:cs typeface="Arial" panose="020B0604020202020204" pitchFamily="34" charset="0"/>
              </a:rPr>
              <a:t>High degree NHL  HL</a:t>
            </a:r>
            <a:endParaRPr lang="en-US" altLang="en-US" dirty="0">
              <a:latin typeface="Arial" panose="020B0604020202020204" pitchFamily="34" charset="0"/>
              <a:cs typeface="Arial" panose="020B0604020202020204" pitchFamily="34" charset="0"/>
            </a:endParaRPr>
          </a:p>
          <a:p>
            <a:pPr eaLnBrk="1" hangingPunct="1"/>
            <a:r>
              <a:rPr lang="sr-Latn-RS" altLang="en-US" b="1" dirty="0" smtClean="0">
                <a:solidFill>
                  <a:srgbClr val="FFFFFF"/>
                </a:solidFill>
                <a:latin typeface="Arial" panose="020B0604020202020204" pitchFamily="34" charset="0"/>
                <a:cs typeface="Arial" panose="020B0604020202020204" pitchFamily="34" charset="0"/>
              </a:rPr>
              <a:t>C</a:t>
            </a:r>
            <a:r>
              <a:rPr lang="en-US" altLang="en-US" b="1" dirty="0" err="1" smtClean="0">
                <a:solidFill>
                  <a:srgbClr val="FFFFFF"/>
                </a:solidFill>
                <a:latin typeface="Arial" panose="020B0604020202020204" pitchFamily="34" charset="0"/>
                <a:cs typeface="Arial" panose="020B0604020202020204" pitchFamily="34" charset="0"/>
              </a:rPr>
              <a:t>olon</a:t>
            </a:r>
            <a:r>
              <a:rPr lang="en-US" altLang="en-US" b="1" dirty="0" smtClean="0">
                <a:solidFill>
                  <a:srgbClr val="FFFFFF"/>
                </a:solidFill>
                <a:latin typeface="Arial" panose="020B0604020202020204" pitchFamily="34" charset="0"/>
                <a:cs typeface="Arial" panose="020B0604020202020204" pitchFamily="34" charset="0"/>
              </a:rPr>
              <a:t>-rectal   </a:t>
            </a:r>
            <a:r>
              <a:rPr lang="en-US" altLang="en-US" b="1" dirty="0">
                <a:solidFill>
                  <a:srgbClr val="FFFFFF"/>
                </a:solidFill>
                <a:latin typeface="Arial" panose="020B0604020202020204" pitchFamily="34" charset="0"/>
                <a:cs typeface="Arial" panose="020B0604020202020204" pitchFamily="34" charset="0"/>
              </a:rPr>
              <a:t>Lung </a:t>
            </a:r>
            <a:endParaRPr lang="en-US" altLang="en-US" dirty="0">
              <a:latin typeface="Arial" panose="020B0604020202020204" pitchFamily="34" charset="0"/>
              <a:cs typeface="Arial" panose="020B0604020202020204" pitchFamily="34" charset="0"/>
            </a:endParaRPr>
          </a:p>
        </p:txBody>
      </p:sp>
      <p:sp>
        <p:nvSpPr>
          <p:cNvPr id="40965" name="object 5"/>
          <p:cNvSpPr txBox="1">
            <a:spLocks noChangeArrowheads="1"/>
          </p:cNvSpPr>
          <p:nvPr/>
        </p:nvSpPr>
        <p:spPr bwMode="auto">
          <a:xfrm>
            <a:off x="2336801" y="2392160"/>
            <a:ext cx="1649413" cy="57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12700"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spcBef>
                <a:spcPts val="100"/>
              </a:spcBef>
            </a:pPr>
            <a:r>
              <a:rPr lang="en-US" altLang="en-US" b="1">
                <a:solidFill>
                  <a:srgbClr val="FFFFFF"/>
                </a:solidFill>
                <a:latin typeface="Arial" panose="020B0604020202020204" pitchFamily="34" charset="0"/>
                <a:cs typeface="Arial" panose="020B0604020202020204" pitchFamily="34" charset="0"/>
              </a:rPr>
              <a:t>Esophageal   Head &amp; Neck </a:t>
            </a:r>
            <a:endParaRPr lang="en-US" altLang="en-US">
              <a:latin typeface="Arial" panose="020B0604020202020204" pitchFamily="34" charset="0"/>
              <a:cs typeface="Arial" panose="020B0604020202020204" pitchFamily="34" charset="0"/>
            </a:endParaRPr>
          </a:p>
        </p:txBody>
      </p:sp>
      <p:sp>
        <p:nvSpPr>
          <p:cNvPr id="40966" name="object 6"/>
          <p:cNvSpPr>
            <a:spLocks noChangeArrowheads="1"/>
          </p:cNvSpPr>
          <p:nvPr/>
        </p:nvSpPr>
        <p:spPr bwMode="auto">
          <a:xfrm>
            <a:off x="4340225" y="2361997"/>
            <a:ext cx="3028950" cy="2576512"/>
          </a:xfrm>
          <a:prstGeom prst="rect">
            <a:avLst/>
          </a:prstGeom>
          <a:blipFill dpi="0" rotWithShape="1">
            <a:blip r:embed="rId2"/>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endParaRPr lang="en-US" altLang="en-US"/>
          </a:p>
        </p:txBody>
      </p:sp>
      <p:sp>
        <p:nvSpPr>
          <p:cNvPr id="40967" name="object 7"/>
          <p:cNvSpPr>
            <a:spLocks/>
          </p:cNvSpPr>
          <p:nvPr/>
        </p:nvSpPr>
        <p:spPr bwMode="auto">
          <a:xfrm>
            <a:off x="4340225" y="2361997"/>
            <a:ext cx="3028950" cy="2576512"/>
          </a:xfrm>
          <a:custGeom>
            <a:avLst/>
            <a:gdLst>
              <a:gd name="T0" fmla="*/ 0 w 3028950"/>
              <a:gd name="T1" fmla="*/ 2575498 h 2576829"/>
              <a:gd name="T2" fmla="*/ 3028950 w 3028950"/>
              <a:gd name="T3" fmla="*/ 2575498 h 2576829"/>
              <a:gd name="T4" fmla="*/ 3028950 w 3028950"/>
              <a:gd name="T5" fmla="*/ 0 h 2576829"/>
              <a:gd name="T6" fmla="*/ 0 w 3028950"/>
              <a:gd name="T7" fmla="*/ 0 h 2576829"/>
              <a:gd name="T8" fmla="*/ 0 w 3028950"/>
              <a:gd name="T9" fmla="*/ 2575498 h 25768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28950" h="2576829">
                <a:moveTo>
                  <a:pt x="0" y="2576449"/>
                </a:moveTo>
                <a:lnTo>
                  <a:pt x="3028950" y="2576449"/>
                </a:lnTo>
                <a:lnTo>
                  <a:pt x="3028950" y="0"/>
                </a:lnTo>
                <a:lnTo>
                  <a:pt x="0" y="0"/>
                </a:lnTo>
                <a:lnTo>
                  <a:pt x="0" y="2576449"/>
                </a:lnTo>
                <a:close/>
              </a:path>
            </a:pathLst>
          </a:custGeom>
          <a:noFill/>
          <a:ln w="12700">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p>
            <a:endParaRPr lang="en-GB"/>
          </a:p>
        </p:txBody>
      </p:sp>
      <p:sp>
        <p:nvSpPr>
          <p:cNvPr id="40968" name="object 8"/>
          <p:cNvSpPr txBox="1">
            <a:spLocks noChangeArrowheads="1"/>
          </p:cNvSpPr>
          <p:nvPr/>
        </p:nvSpPr>
        <p:spPr bwMode="auto">
          <a:xfrm>
            <a:off x="4419601" y="2388985"/>
            <a:ext cx="2854325" cy="57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12700"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spcBef>
                <a:spcPts val="100"/>
              </a:spcBef>
            </a:pPr>
            <a:r>
              <a:rPr lang="en-US" altLang="en-US" b="1">
                <a:solidFill>
                  <a:srgbClr val="FFFFFF"/>
                </a:solidFill>
                <a:latin typeface="Arial" panose="020B0604020202020204" pitchFamily="34" charset="0"/>
                <a:cs typeface="Arial" panose="020B0604020202020204" pitchFamily="34" charset="0"/>
              </a:rPr>
              <a:t>Infiltrating ductal breast   Indifferentiated thyroid </a:t>
            </a:r>
            <a:endParaRPr lang="en-US" altLang="en-US">
              <a:latin typeface="Arial" panose="020B0604020202020204" pitchFamily="34" charset="0"/>
              <a:cs typeface="Arial" panose="020B0604020202020204" pitchFamily="34" charset="0"/>
            </a:endParaRPr>
          </a:p>
        </p:txBody>
      </p:sp>
      <p:sp>
        <p:nvSpPr>
          <p:cNvPr id="9" name="object 9"/>
          <p:cNvSpPr txBox="1"/>
          <p:nvPr/>
        </p:nvSpPr>
        <p:spPr>
          <a:xfrm>
            <a:off x="2336800" y="2941434"/>
            <a:ext cx="3397250" cy="300038"/>
          </a:xfrm>
          <a:prstGeom prst="rect">
            <a:avLst/>
          </a:prstGeom>
        </p:spPr>
        <p:txBody>
          <a:bodyPr lIns="0" tIns="12700" rIns="0" bIns="0">
            <a:spAutoFit/>
          </a:bodyPr>
          <a:lstStyle/>
          <a:p>
            <a:pPr marL="12700" eaLnBrk="1" fontAlgn="auto" hangingPunct="1">
              <a:spcBef>
                <a:spcPts val="100"/>
              </a:spcBef>
              <a:spcAft>
                <a:spcPts val="0"/>
              </a:spcAft>
              <a:defRPr/>
            </a:pPr>
            <a:r>
              <a:rPr b="1" spc="-5" dirty="0">
                <a:solidFill>
                  <a:srgbClr val="FFFFFF"/>
                </a:solidFill>
                <a:latin typeface="Arial"/>
                <a:cs typeface="Arial"/>
              </a:rPr>
              <a:t>High deg.Sarcoma </a:t>
            </a:r>
            <a:r>
              <a:rPr b="1" spc="-15" dirty="0">
                <a:solidFill>
                  <a:srgbClr val="FFFFFF"/>
                </a:solidFill>
                <a:latin typeface="Arial"/>
                <a:cs typeface="Arial"/>
              </a:rPr>
              <a:t>Testicular</a:t>
            </a:r>
            <a:r>
              <a:rPr b="1" spc="65" dirty="0">
                <a:solidFill>
                  <a:srgbClr val="FFFFFF"/>
                </a:solidFill>
                <a:latin typeface="Arial"/>
                <a:cs typeface="Arial"/>
              </a:rPr>
              <a:t> </a:t>
            </a:r>
            <a:endParaRPr dirty="0">
              <a:latin typeface="Arial"/>
              <a:cs typeface="Arial"/>
            </a:endParaRPr>
          </a:p>
        </p:txBody>
      </p:sp>
      <p:sp>
        <p:nvSpPr>
          <p:cNvPr id="40970" name="object 10"/>
          <p:cNvSpPr txBox="1">
            <a:spLocks noChangeArrowheads="1"/>
          </p:cNvSpPr>
          <p:nvPr/>
        </p:nvSpPr>
        <p:spPr bwMode="auto">
          <a:xfrm>
            <a:off x="4419601" y="3212897"/>
            <a:ext cx="2576513" cy="11464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12700"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spcBef>
                <a:spcPts val="100"/>
              </a:spcBef>
            </a:pPr>
            <a:r>
              <a:rPr lang="en-US" altLang="en-US" b="1" dirty="0">
                <a:solidFill>
                  <a:srgbClr val="FFFFFF"/>
                </a:solidFill>
                <a:latin typeface="Arial" panose="020B0604020202020204" pitchFamily="34" charset="0"/>
                <a:cs typeface="Arial" panose="020B0604020202020204" pitchFamily="34" charset="0"/>
              </a:rPr>
              <a:t>Pancreatic </a:t>
            </a:r>
            <a:endParaRPr lang="sr-Cyrl-RS" altLang="en-US" b="1" dirty="0" smtClean="0">
              <a:solidFill>
                <a:srgbClr val="FFFFFF"/>
              </a:solidFill>
              <a:latin typeface="Arial" panose="020B0604020202020204" pitchFamily="34" charset="0"/>
              <a:cs typeface="Arial" panose="020B0604020202020204" pitchFamily="34" charset="0"/>
            </a:endParaRPr>
          </a:p>
          <a:p>
            <a:pPr eaLnBrk="1" hangingPunct="1">
              <a:spcBef>
                <a:spcPts val="100"/>
              </a:spcBef>
            </a:pPr>
            <a:r>
              <a:rPr lang="en-US" altLang="en-US" b="1" dirty="0" smtClean="0">
                <a:solidFill>
                  <a:srgbClr val="FFFFFF"/>
                </a:solidFill>
                <a:latin typeface="Arial" panose="020B0604020202020204" pitchFamily="34" charset="0"/>
                <a:cs typeface="Arial" panose="020B0604020202020204" pitchFamily="34" charset="0"/>
              </a:rPr>
              <a:t>Ovarian  </a:t>
            </a:r>
            <a:r>
              <a:rPr lang="en-US" altLang="en-US" b="1" dirty="0">
                <a:solidFill>
                  <a:srgbClr val="FFFFFF"/>
                </a:solidFill>
                <a:latin typeface="Arial" panose="020B0604020202020204" pitchFamily="34" charset="0"/>
                <a:cs typeface="Arial" panose="020B0604020202020204" pitchFamily="34" charset="0"/>
              </a:rPr>
              <a:t>relapse  </a:t>
            </a:r>
            <a:endParaRPr lang="sr-Cyrl-RS" altLang="en-US" b="1" dirty="0" smtClean="0">
              <a:solidFill>
                <a:srgbClr val="FFFFFF"/>
              </a:solidFill>
              <a:latin typeface="Arial" panose="020B0604020202020204" pitchFamily="34" charset="0"/>
              <a:cs typeface="Arial" panose="020B0604020202020204" pitchFamily="34" charset="0"/>
            </a:endParaRPr>
          </a:p>
          <a:p>
            <a:pPr eaLnBrk="1" hangingPunct="1">
              <a:spcBef>
                <a:spcPts val="100"/>
              </a:spcBef>
            </a:pPr>
            <a:r>
              <a:rPr lang="en-US" altLang="en-US" b="1" dirty="0" smtClean="0">
                <a:solidFill>
                  <a:srgbClr val="FFFFFF"/>
                </a:solidFill>
                <a:latin typeface="Arial" panose="020B0604020202020204" pitchFamily="34" charset="0"/>
                <a:cs typeface="Arial" panose="020B0604020202020204" pitchFamily="34" charset="0"/>
              </a:rPr>
              <a:t>Low </a:t>
            </a:r>
            <a:r>
              <a:rPr lang="en-US" altLang="en-US" b="1" dirty="0">
                <a:solidFill>
                  <a:srgbClr val="FFFFFF"/>
                </a:solidFill>
                <a:latin typeface="Arial" panose="020B0604020202020204" pitchFamily="34" charset="0"/>
                <a:cs typeface="Arial" panose="020B0604020202020204" pitchFamily="34" charset="0"/>
              </a:rPr>
              <a:t>grade </a:t>
            </a:r>
            <a:r>
              <a:rPr lang="en-US" altLang="en-US" b="1" dirty="0" err="1">
                <a:solidFill>
                  <a:srgbClr val="FFFFFF"/>
                </a:solidFill>
                <a:latin typeface="Arial" panose="020B0604020202020204" pitchFamily="34" charset="0"/>
                <a:cs typeface="Arial" panose="020B0604020202020204" pitchFamily="34" charset="0"/>
              </a:rPr>
              <a:t>LNH</a:t>
            </a:r>
            <a:endParaRPr lang="en-US" altLang="en-US" dirty="0">
              <a:latin typeface="Arial" panose="020B0604020202020204" pitchFamily="34" charset="0"/>
              <a:cs typeface="Arial" panose="020B0604020202020204" pitchFamily="34" charset="0"/>
            </a:endParaRPr>
          </a:p>
          <a:p>
            <a:pPr eaLnBrk="1" hangingPunct="1"/>
            <a:r>
              <a:rPr lang="en-US" altLang="en-US" b="1" dirty="0" smtClean="0">
                <a:solidFill>
                  <a:srgbClr val="FFFFFF"/>
                </a:solidFill>
                <a:latin typeface="Arial" panose="020B0604020202020204" pitchFamily="34" charset="0"/>
                <a:cs typeface="Arial" panose="020B0604020202020204" pitchFamily="34" charset="0"/>
              </a:rPr>
              <a:t>Broncho-</a:t>
            </a:r>
            <a:r>
              <a:rPr lang="en-US" altLang="en-US" b="1" dirty="0" err="1" smtClean="0">
                <a:solidFill>
                  <a:srgbClr val="FFFFFF"/>
                </a:solidFill>
                <a:latin typeface="Arial" panose="020B0604020202020204" pitchFamily="34" charset="0"/>
                <a:cs typeface="Arial" panose="020B0604020202020204" pitchFamily="34" charset="0"/>
              </a:rPr>
              <a:t>alveol</a:t>
            </a:r>
            <a:r>
              <a:rPr lang="en-US" altLang="en-US" b="1" dirty="0">
                <a:solidFill>
                  <a:srgbClr val="FFFFFF"/>
                </a:solidFill>
                <a:latin typeface="Arial" panose="020B0604020202020204" pitchFamily="34" charset="0"/>
                <a:cs typeface="Arial" panose="020B0604020202020204" pitchFamily="34" charset="0"/>
              </a:rPr>
              <a:t>. Lung </a:t>
            </a:r>
            <a:endParaRPr lang="en-US" altLang="en-US" dirty="0">
              <a:latin typeface="Arial" panose="020B0604020202020204" pitchFamily="34" charset="0"/>
              <a:cs typeface="Arial" panose="020B0604020202020204" pitchFamily="34" charset="0"/>
            </a:endParaRPr>
          </a:p>
        </p:txBody>
      </p:sp>
      <p:sp>
        <p:nvSpPr>
          <p:cNvPr id="40971" name="object 11"/>
          <p:cNvSpPr txBox="1">
            <a:spLocks noChangeArrowheads="1"/>
          </p:cNvSpPr>
          <p:nvPr/>
        </p:nvSpPr>
        <p:spPr bwMode="auto">
          <a:xfrm>
            <a:off x="4419601" y="4309860"/>
            <a:ext cx="1522413" cy="57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12700"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spcBef>
                <a:spcPts val="100"/>
              </a:spcBef>
            </a:pPr>
            <a:r>
              <a:rPr lang="en-US" altLang="en-US" b="1">
                <a:solidFill>
                  <a:srgbClr val="FFFFFF"/>
                </a:solidFill>
                <a:latin typeface="Arial" panose="020B0604020202020204" pitchFamily="34" charset="0"/>
                <a:cs typeface="Arial" panose="020B0604020202020204" pitchFamily="34" charset="0"/>
              </a:rPr>
              <a:t>Uter. Cervix   Kidney </a:t>
            </a:r>
            <a:endParaRPr lang="en-US" altLang="en-US">
              <a:latin typeface="Arial" panose="020B0604020202020204" pitchFamily="34" charset="0"/>
              <a:cs typeface="Arial" panose="020B0604020202020204" pitchFamily="34" charset="0"/>
            </a:endParaRPr>
          </a:p>
        </p:txBody>
      </p:sp>
      <p:sp>
        <p:nvSpPr>
          <p:cNvPr id="40972" name="object 12"/>
          <p:cNvSpPr>
            <a:spLocks noChangeArrowheads="1"/>
          </p:cNvSpPr>
          <p:nvPr/>
        </p:nvSpPr>
        <p:spPr bwMode="auto">
          <a:xfrm>
            <a:off x="7218363" y="4209847"/>
            <a:ext cx="2851150" cy="1752600"/>
          </a:xfrm>
          <a:prstGeom prst="rect">
            <a:avLst/>
          </a:prstGeom>
          <a:blipFill dpi="0" rotWithShape="1">
            <a:blip r:embed="rId3"/>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endParaRPr lang="en-US" altLang="en-US"/>
          </a:p>
        </p:txBody>
      </p:sp>
      <p:sp>
        <p:nvSpPr>
          <p:cNvPr id="40973" name="object 13"/>
          <p:cNvSpPr>
            <a:spLocks/>
          </p:cNvSpPr>
          <p:nvPr/>
        </p:nvSpPr>
        <p:spPr bwMode="auto">
          <a:xfrm>
            <a:off x="7218363" y="4209847"/>
            <a:ext cx="2851150" cy="1752600"/>
          </a:xfrm>
          <a:custGeom>
            <a:avLst/>
            <a:gdLst>
              <a:gd name="T0" fmla="*/ 0 w 2851150"/>
              <a:gd name="T1" fmla="*/ 1752600 h 1752600"/>
              <a:gd name="T2" fmla="*/ 2851150 w 2851150"/>
              <a:gd name="T3" fmla="*/ 1752600 h 1752600"/>
              <a:gd name="T4" fmla="*/ 2851150 w 2851150"/>
              <a:gd name="T5" fmla="*/ 0 h 1752600"/>
              <a:gd name="T6" fmla="*/ 0 w 2851150"/>
              <a:gd name="T7" fmla="*/ 0 h 1752600"/>
              <a:gd name="T8" fmla="*/ 0 w 2851150"/>
              <a:gd name="T9" fmla="*/ 1752600 h 1752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1150" h="1752600">
                <a:moveTo>
                  <a:pt x="0" y="1752600"/>
                </a:moveTo>
                <a:lnTo>
                  <a:pt x="2851150" y="1752600"/>
                </a:lnTo>
                <a:lnTo>
                  <a:pt x="2851150" y="0"/>
                </a:lnTo>
                <a:lnTo>
                  <a:pt x="0" y="0"/>
                </a:lnTo>
                <a:lnTo>
                  <a:pt x="0" y="1752600"/>
                </a:lnTo>
                <a:close/>
              </a:path>
            </a:pathLst>
          </a:custGeom>
          <a:noFill/>
          <a:ln w="12700">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p>
            <a:endParaRPr lang="en-GB"/>
          </a:p>
        </p:txBody>
      </p:sp>
      <p:sp>
        <p:nvSpPr>
          <p:cNvPr id="40974" name="object 14"/>
          <p:cNvSpPr txBox="1">
            <a:spLocks noChangeArrowheads="1"/>
          </p:cNvSpPr>
          <p:nvPr/>
        </p:nvSpPr>
        <p:spPr bwMode="auto">
          <a:xfrm>
            <a:off x="7297739" y="4238423"/>
            <a:ext cx="1868487" cy="847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12700"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spcBef>
                <a:spcPts val="100"/>
              </a:spcBef>
            </a:pPr>
            <a:r>
              <a:rPr lang="en-US" altLang="en-US" b="1">
                <a:solidFill>
                  <a:srgbClr val="FFFFFF"/>
                </a:solidFill>
                <a:latin typeface="Arial" panose="020B0604020202020204" pitchFamily="34" charset="0"/>
                <a:cs typeface="Arial" panose="020B0604020202020204" pitchFamily="34" charset="0"/>
              </a:rPr>
              <a:t>Lobular Breast   Mucinoid   Prostatic </a:t>
            </a:r>
            <a:endParaRPr lang="en-US" altLang="en-US">
              <a:latin typeface="Arial" panose="020B0604020202020204" pitchFamily="34" charset="0"/>
              <a:cs typeface="Arial" panose="020B0604020202020204" pitchFamily="34" charset="0"/>
            </a:endParaRPr>
          </a:p>
        </p:txBody>
      </p:sp>
      <p:sp>
        <p:nvSpPr>
          <p:cNvPr id="40975" name="object 15"/>
          <p:cNvSpPr txBox="1">
            <a:spLocks noChangeArrowheads="1"/>
          </p:cNvSpPr>
          <p:nvPr/>
        </p:nvSpPr>
        <p:spPr bwMode="auto">
          <a:xfrm>
            <a:off x="7297739" y="5060747"/>
            <a:ext cx="2681287" cy="849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12700"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spcBef>
                <a:spcPts val="100"/>
              </a:spcBef>
            </a:pPr>
            <a:r>
              <a:rPr lang="en-US" altLang="en-US" b="1">
                <a:solidFill>
                  <a:srgbClr val="FFFFFF"/>
                </a:solidFill>
                <a:latin typeface="Arial" panose="020B0604020202020204" pitchFamily="34" charset="0"/>
                <a:cs typeface="Arial" panose="020B0604020202020204" pitchFamily="34" charset="0"/>
              </a:rPr>
              <a:t>Primary ovarian   Differentiated thyroid   Neuroendocrinal tumors</a:t>
            </a:r>
            <a:endParaRPr lang="en-US" altLang="en-US">
              <a:latin typeface="Arial" panose="020B0604020202020204" pitchFamily="34" charset="0"/>
              <a:cs typeface="Arial" panose="020B0604020202020204" pitchFamily="34" charset="0"/>
            </a:endParaRPr>
          </a:p>
        </p:txBody>
      </p:sp>
      <p:sp>
        <p:nvSpPr>
          <p:cNvPr id="40976" name="object 17"/>
          <p:cNvSpPr>
            <a:spLocks/>
          </p:cNvSpPr>
          <p:nvPr/>
        </p:nvSpPr>
        <p:spPr bwMode="auto">
          <a:xfrm>
            <a:off x="2041525" y="471284"/>
            <a:ext cx="171450" cy="5943600"/>
          </a:xfrm>
          <a:custGeom>
            <a:avLst/>
            <a:gdLst>
              <a:gd name="T0" fmla="*/ 114300 w 171450"/>
              <a:gd name="T1" fmla="*/ 142875 h 5943600"/>
              <a:gd name="T2" fmla="*/ 57150 w 171450"/>
              <a:gd name="T3" fmla="*/ 142875 h 5943600"/>
              <a:gd name="T4" fmla="*/ 57150 w 171450"/>
              <a:gd name="T5" fmla="*/ 5943600 h 5943600"/>
              <a:gd name="T6" fmla="*/ 114300 w 171450"/>
              <a:gd name="T7" fmla="*/ 5943600 h 5943600"/>
              <a:gd name="T8" fmla="*/ 114300 w 171450"/>
              <a:gd name="T9" fmla="*/ 142875 h 5943600"/>
              <a:gd name="T10" fmla="*/ 85725 w 171450"/>
              <a:gd name="T11" fmla="*/ 0 h 5943600"/>
              <a:gd name="T12" fmla="*/ 0 w 171450"/>
              <a:gd name="T13" fmla="*/ 171450 h 5943600"/>
              <a:gd name="T14" fmla="*/ 57150 w 171450"/>
              <a:gd name="T15" fmla="*/ 171450 h 5943600"/>
              <a:gd name="T16" fmla="*/ 57150 w 171450"/>
              <a:gd name="T17" fmla="*/ 142875 h 5943600"/>
              <a:gd name="T18" fmla="*/ 157162 w 171450"/>
              <a:gd name="T19" fmla="*/ 142875 h 5943600"/>
              <a:gd name="T20" fmla="*/ 85725 w 171450"/>
              <a:gd name="T21" fmla="*/ 0 h 5943600"/>
              <a:gd name="T22" fmla="*/ 157162 w 171450"/>
              <a:gd name="T23" fmla="*/ 142875 h 5943600"/>
              <a:gd name="T24" fmla="*/ 114300 w 171450"/>
              <a:gd name="T25" fmla="*/ 142875 h 5943600"/>
              <a:gd name="T26" fmla="*/ 114300 w 171450"/>
              <a:gd name="T27" fmla="*/ 171450 h 5943600"/>
              <a:gd name="T28" fmla="*/ 171450 w 171450"/>
              <a:gd name="T29" fmla="*/ 171450 h 5943600"/>
              <a:gd name="T30" fmla="*/ 157162 w 171450"/>
              <a:gd name="T31" fmla="*/ 142875 h 594360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1450" h="5943600">
                <a:moveTo>
                  <a:pt x="114300" y="142875"/>
                </a:moveTo>
                <a:lnTo>
                  <a:pt x="57150" y="142875"/>
                </a:lnTo>
                <a:lnTo>
                  <a:pt x="57150" y="5943600"/>
                </a:lnTo>
                <a:lnTo>
                  <a:pt x="114300" y="5943600"/>
                </a:lnTo>
                <a:lnTo>
                  <a:pt x="114300" y="142875"/>
                </a:lnTo>
                <a:close/>
              </a:path>
              <a:path w="171450" h="5943600">
                <a:moveTo>
                  <a:pt x="85725" y="0"/>
                </a:moveTo>
                <a:lnTo>
                  <a:pt x="0" y="171450"/>
                </a:lnTo>
                <a:lnTo>
                  <a:pt x="57150" y="171450"/>
                </a:lnTo>
                <a:lnTo>
                  <a:pt x="57150" y="142875"/>
                </a:lnTo>
                <a:lnTo>
                  <a:pt x="157162" y="142875"/>
                </a:lnTo>
                <a:lnTo>
                  <a:pt x="85725" y="0"/>
                </a:lnTo>
                <a:close/>
              </a:path>
              <a:path w="171450" h="5943600">
                <a:moveTo>
                  <a:pt x="157162" y="142875"/>
                </a:moveTo>
                <a:lnTo>
                  <a:pt x="114300" y="142875"/>
                </a:lnTo>
                <a:lnTo>
                  <a:pt x="114300" y="171450"/>
                </a:lnTo>
                <a:lnTo>
                  <a:pt x="171450" y="171450"/>
                </a:lnTo>
                <a:lnTo>
                  <a:pt x="157162" y="142875"/>
                </a:lnTo>
                <a:close/>
              </a:path>
            </a:pathLst>
          </a:custGeom>
          <a:solidFill>
            <a:srgbClr val="BADFE2"/>
          </a:solidFill>
          <a:ln>
            <a:noFill/>
          </a:ln>
          <a:extLst>
            <a:ext uri="{91240B29-F687-4F45-9708-019B960494DF}">
              <a14:hiddenLine xmlns:a14="http://schemas.microsoft.com/office/drawing/2010/main" xmlns="" w="9525">
                <a:solidFill>
                  <a:srgbClr val="000000"/>
                </a:solidFill>
                <a:round/>
                <a:headEnd/>
                <a:tailEnd/>
              </a14:hiddenLine>
            </a:ext>
          </a:extLst>
        </p:spPr>
        <p:txBody>
          <a:bodyPr lIns="0" tIns="0" rIns="0" bIns="0"/>
          <a:lstStyle/>
          <a:p>
            <a:endParaRPr lang="en-GB"/>
          </a:p>
        </p:txBody>
      </p:sp>
      <p:sp>
        <p:nvSpPr>
          <p:cNvPr id="18" name="object 18"/>
          <p:cNvSpPr txBox="1"/>
          <p:nvPr/>
        </p:nvSpPr>
        <p:spPr>
          <a:xfrm>
            <a:off x="1284289" y="799897"/>
            <a:ext cx="650875" cy="392112"/>
          </a:xfrm>
          <a:prstGeom prst="rect">
            <a:avLst/>
          </a:prstGeom>
        </p:spPr>
        <p:txBody>
          <a:bodyPr lIns="0" tIns="12700" rIns="0" bIns="0">
            <a:spAutoFit/>
          </a:bodyPr>
          <a:lstStyle/>
          <a:p>
            <a:pPr marL="12700" eaLnBrk="1" fontAlgn="auto" hangingPunct="1">
              <a:spcBef>
                <a:spcPts val="100"/>
              </a:spcBef>
              <a:spcAft>
                <a:spcPts val="0"/>
              </a:spcAft>
              <a:defRPr/>
            </a:pPr>
            <a:r>
              <a:rPr sz="2400" b="1" spc="-10" dirty="0">
                <a:solidFill>
                  <a:srgbClr val="FFFFFF"/>
                </a:solidFill>
                <a:latin typeface="Arial"/>
                <a:cs typeface="Arial"/>
              </a:rPr>
              <a:t>SUV</a:t>
            </a:r>
            <a:endParaRPr sz="2400">
              <a:latin typeface="Arial"/>
              <a:cs typeface="Arial"/>
            </a:endParaRPr>
          </a:p>
        </p:txBody>
      </p:sp>
      <p:sp>
        <p:nvSpPr>
          <p:cNvPr id="40978" name="object 19"/>
          <p:cNvSpPr>
            <a:spLocks/>
          </p:cNvSpPr>
          <p:nvPr/>
        </p:nvSpPr>
        <p:spPr bwMode="auto">
          <a:xfrm>
            <a:off x="1846264" y="1461884"/>
            <a:ext cx="352425" cy="0"/>
          </a:xfrm>
          <a:custGeom>
            <a:avLst/>
            <a:gdLst>
              <a:gd name="T0" fmla="*/ 0 w 352425"/>
              <a:gd name="T1" fmla="*/ 352425 w 352425"/>
              <a:gd name="T2" fmla="*/ 0 60000 65536"/>
              <a:gd name="T3" fmla="*/ 0 60000 65536"/>
            </a:gdLst>
            <a:ahLst/>
            <a:cxnLst>
              <a:cxn ang="T2">
                <a:pos x="T0" y="0"/>
              </a:cxn>
              <a:cxn ang="T3">
                <a:pos x="T1" y="0"/>
              </a:cxn>
            </a:cxnLst>
            <a:rect l="0" t="0" r="r" b="b"/>
            <a:pathLst>
              <a:path w="352425">
                <a:moveTo>
                  <a:pt x="0" y="0"/>
                </a:moveTo>
                <a:lnTo>
                  <a:pt x="352425" y="0"/>
                </a:lnTo>
              </a:path>
            </a:pathLst>
          </a:custGeom>
          <a:noFill/>
          <a:ln w="12700">
            <a:solidFill>
              <a:srgbClr val="BADFE2"/>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p>
            <a:endParaRPr lang="en-GB"/>
          </a:p>
        </p:txBody>
      </p:sp>
      <p:sp>
        <p:nvSpPr>
          <p:cNvPr id="40979" name="object 20"/>
          <p:cNvSpPr>
            <a:spLocks/>
          </p:cNvSpPr>
          <p:nvPr/>
        </p:nvSpPr>
        <p:spPr bwMode="auto">
          <a:xfrm>
            <a:off x="1846264" y="3062084"/>
            <a:ext cx="352425" cy="0"/>
          </a:xfrm>
          <a:custGeom>
            <a:avLst/>
            <a:gdLst>
              <a:gd name="T0" fmla="*/ 0 w 352425"/>
              <a:gd name="T1" fmla="*/ 352425 w 352425"/>
              <a:gd name="T2" fmla="*/ 0 60000 65536"/>
              <a:gd name="T3" fmla="*/ 0 60000 65536"/>
            </a:gdLst>
            <a:ahLst/>
            <a:cxnLst>
              <a:cxn ang="T2">
                <a:pos x="T0" y="0"/>
              </a:cxn>
              <a:cxn ang="T3">
                <a:pos x="T1" y="0"/>
              </a:cxn>
            </a:cxnLst>
            <a:rect l="0" t="0" r="r" b="b"/>
            <a:pathLst>
              <a:path w="352425">
                <a:moveTo>
                  <a:pt x="0" y="0"/>
                </a:moveTo>
                <a:lnTo>
                  <a:pt x="352425" y="0"/>
                </a:lnTo>
              </a:path>
            </a:pathLst>
          </a:custGeom>
          <a:noFill/>
          <a:ln w="12700">
            <a:solidFill>
              <a:srgbClr val="BADFE2"/>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p>
            <a:endParaRPr lang="en-GB"/>
          </a:p>
        </p:txBody>
      </p:sp>
      <p:sp>
        <p:nvSpPr>
          <p:cNvPr id="40980" name="object 21"/>
          <p:cNvSpPr>
            <a:spLocks/>
          </p:cNvSpPr>
          <p:nvPr/>
        </p:nvSpPr>
        <p:spPr bwMode="auto">
          <a:xfrm>
            <a:off x="1846264" y="4738484"/>
            <a:ext cx="352425" cy="0"/>
          </a:xfrm>
          <a:custGeom>
            <a:avLst/>
            <a:gdLst>
              <a:gd name="T0" fmla="*/ 0 w 352425"/>
              <a:gd name="T1" fmla="*/ 352425 w 352425"/>
              <a:gd name="T2" fmla="*/ 0 60000 65536"/>
              <a:gd name="T3" fmla="*/ 0 60000 65536"/>
            </a:gdLst>
            <a:ahLst/>
            <a:cxnLst>
              <a:cxn ang="T2">
                <a:pos x="T0" y="0"/>
              </a:cxn>
              <a:cxn ang="T3">
                <a:pos x="T1" y="0"/>
              </a:cxn>
            </a:cxnLst>
            <a:rect l="0" t="0" r="r" b="b"/>
            <a:pathLst>
              <a:path w="352425">
                <a:moveTo>
                  <a:pt x="0" y="0"/>
                </a:moveTo>
                <a:lnTo>
                  <a:pt x="352425" y="0"/>
                </a:lnTo>
              </a:path>
            </a:pathLst>
          </a:custGeom>
          <a:noFill/>
          <a:ln w="12700">
            <a:solidFill>
              <a:srgbClr val="BADFE2"/>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p>
            <a:endParaRPr lang="en-GB"/>
          </a:p>
        </p:txBody>
      </p:sp>
      <p:sp>
        <p:nvSpPr>
          <p:cNvPr id="22" name="object 22"/>
          <p:cNvSpPr txBox="1"/>
          <p:nvPr/>
        </p:nvSpPr>
        <p:spPr>
          <a:xfrm>
            <a:off x="1636713" y="1525384"/>
            <a:ext cx="279400" cy="300038"/>
          </a:xfrm>
          <a:prstGeom prst="rect">
            <a:avLst/>
          </a:prstGeom>
        </p:spPr>
        <p:txBody>
          <a:bodyPr lIns="0" tIns="12700" rIns="0" bIns="0">
            <a:spAutoFit/>
          </a:bodyPr>
          <a:lstStyle/>
          <a:p>
            <a:pPr marL="12700" eaLnBrk="1" fontAlgn="auto" hangingPunct="1">
              <a:spcBef>
                <a:spcPts val="100"/>
              </a:spcBef>
              <a:spcAft>
                <a:spcPts val="0"/>
              </a:spcAft>
              <a:defRPr/>
            </a:pPr>
            <a:r>
              <a:rPr b="1" spc="-10" dirty="0">
                <a:solidFill>
                  <a:srgbClr val="FFFFFF"/>
                </a:solidFill>
                <a:latin typeface="Arial"/>
                <a:cs typeface="Arial"/>
              </a:rPr>
              <a:t>15</a:t>
            </a:r>
            <a:endParaRPr>
              <a:latin typeface="Arial"/>
              <a:cs typeface="Arial"/>
            </a:endParaRPr>
          </a:p>
        </p:txBody>
      </p:sp>
      <p:sp>
        <p:nvSpPr>
          <p:cNvPr id="23" name="object 23"/>
          <p:cNvSpPr txBox="1"/>
          <p:nvPr/>
        </p:nvSpPr>
        <p:spPr>
          <a:xfrm>
            <a:off x="1633538" y="3174798"/>
            <a:ext cx="279400" cy="300037"/>
          </a:xfrm>
          <a:prstGeom prst="rect">
            <a:avLst/>
          </a:prstGeom>
        </p:spPr>
        <p:txBody>
          <a:bodyPr lIns="0" tIns="12700" rIns="0" bIns="0">
            <a:spAutoFit/>
          </a:bodyPr>
          <a:lstStyle/>
          <a:p>
            <a:pPr marL="12700" eaLnBrk="1" fontAlgn="auto" hangingPunct="1">
              <a:spcBef>
                <a:spcPts val="100"/>
              </a:spcBef>
              <a:spcAft>
                <a:spcPts val="0"/>
              </a:spcAft>
              <a:defRPr/>
            </a:pPr>
            <a:r>
              <a:rPr b="1" spc="-10" dirty="0">
                <a:solidFill>
                  <a:srgbClr val="FFFFFF"/>
                </a:solidFill>
                <a:latin typeface="Arial"/>
                <a:cs typeface="Arial"/>
              </a:rPr>
              <a:t>10</a:t>
            </a:r>
            <a:endParaRPr>
              <a:latin typeface="Arial"/>
              <a:cs typeface="Arial"/>
            </a:endParaRPr>
          </a:p>
        </p:txBody>
      </p:sp>
      <p:sp>
        <p:nvSpPr>
          <p:cNvPr id="24" name="object 24"/>
          <p:cNvSpPr txBox="1"/>
          <p:nvPr/>
        </p:nvSpPr>
        <p:spPr>
          <a:xfrm>
            <a:off x="1700213" y="4879773"/>
            <a:ext cx="152400" cy="300037"/>
          </a:xfrm>
          <a:prstGeom prst="rect">
            <a:avLst/>
          </a:prstGeom>
        </p:spPr>
        <p:txBody>
          <a:bodyPr lIns="0" tIns="12700" rIns="0" bIns="0">
            <a:spAutoFit/>
          </a:bodyPr>
          <a:lstStyle/>
          <a:p>
            <a:pPr marL="12700" eaLnBrk="1" fontAlgn="auto" hangingPunct="1">
              <a:spcBef>
                <a:spcPts val="100"/>
              </a:spcBef>
              <a:spcAft>
                <a:spcPts val="0"/>
              </a:spcAft>
              <a:defRPr/>
            </a:pPr>
            <a:r>
              <a:rPr b="1" spc="-5" dirty="0">
                <a:solidFill>
                  <a:srgbClr val="FFFFFF"/>
                </a:solidFill>
                <a:latin typeface="Arial"/>
                <a:cs typeface="Arial"/>
              </a:rPr>
              <a:t>5</a:t>
            </a:r>
            <a:endParaRPr>
              <a:latin typeface="Arial"/>
              <a:cs typeface="Arial"/>
            </a:endParaRPr>
          </a:p>
        </p:txBody>
      </p:sp>
      <p:sp>
        <p:nvSpPr>
          <p:cNvPr id="40984" name="object 25"/>
          <p:cNvSpPr>
            <a:spLocks/>
          </p:cNvSpPr>
          <p:nvPr/>
        </p:nvSpPr>
        <p:spPr bwMode="auto">
          <a:xfrm>
            <a:off x="3113088" y="5957684"/>
            <a:ext cx="0" cy="317500"/>
          </a:xfrm>
          <a:custGeom>
            <a:avLst/>
            <a:gdLst>
              <a:gd name="T0" fmla="*/ 0 h 317500"/>
              <a:gd name="T1" fmla="*/ 317500 h 317500"/>
              <a:gd name="T2" fmla="*/ 0 60000 65536"/>
              <a:gd name="T3" fmla="*/ 0 60000 65536"/>
            </a:gdLst>
            <a:ahLst/>
            <a:cxnLst>
              <a:cxn ang="T2">
                <a:pos x="0" y="T0"/>
              </a:cxn>
              <a:cxn ang="T3">
                <a:pos x="0" y="T1"/>
              </a:cxn>
            </a:cxnLst>
            <a:rect l="0" t="0" r="r" b="b"/>
            <a:pathLst>
              <a:path h="317500">
                <a:moveTo>
                  <a:pt x="0" y="0"/>
                </a:moveTo>
                <a:lnTo>
                  <a:pt x="0" y="317500"/>
                </a:lnTo>
              </a:path>
            </a:pathLst>
          </a:custGeom>
          <a:noFill/>
          <a:ln w="12700">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p>
            <a:endParaRPr lang="en-GB"/>
          </a:p>
        </p:txBody>
      </p:sp>
      <p:sp>
        <p:nvSpPr>
          <p:cNvPr id="40985" name="object 26"/>
          <p:cNvSpPr>
            <a:spLocks/>
          </p:cNvSpPr>
          <p:nvPr/>
        </p:nvSpPr>
        <p:spPr bwMode="auto">
          <a:xfrm>
            <a:off x="5434013" y="5957684"/>
            <a:ext cx="0" cy="317500"/>
          </a:xfrm>
          <a:custGeom>
            <a:avLst/>
            <a:gdLst>
              <a:gd name="T0" fmla="*/ 0 h 317500"/>
              <a:gd name="T1" fmla="*/ 317500 h 317500"/>
              <a:gd name="T2" fmla="*/ 0 60000 65536"/>
              <a:gd name="T3" fmla="*/ 0 60000 65536"/>
            </a:gdLst>
            <a:ahLst/>
            <a:cxnLst>
              <a:cxn ang="T2">
                <a:pos x="0" y="T0"/>
              </a:cxn>
              <a:cxn ang="T3">
                <a:pos x="0" y="T1"/>
              </a:cxn>
            </a:cxnLst>
            <a:rect l="0" t="0" r="r" b="b"/>
            <a:pathLst>
              <a:path h="317500">
                <a:moveTo>
                  <a:pt x="0" y="0"/>
                </a:moveTo>
                <a:lnTo>
                  <a:pt x="0" y="317500"/>
                </a:lnTo>
              </a:path>
            </a:pathLst>
          </a:custGeom>
          <a:noFill/>
          <a:ln w="12700">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p>
            <a:endParaRPr lang="en-GB"/>
          </a:p>
        </p:txBody>
      </p:sp>
      <p:sp>
        <p:nvSpPr>
          <p:cNvPr id="40986" name="object 27"/>
          <p:cNvSpPr>
            <a:spLocks/>
          </p:cNvSpPr>
          <p:nvPr/>
        </p:nvSpPr>
        <p:spPr bwMode="auto">
          <a:xfrm>
            <a:off x="8388350" y="5957684"/>
            <a:ext cx="0" cy="317500"/>
          </a:xfrm>
          <a:custGeom>
            <a:avLst/>
            <a:gdLst>
              <a:gd name="T0" fmla="*/ 0 h 317500"/>
              <a:gd name="T1" fmla="*/ 317500 h 317500"/>
              <a:gd name="T2" fmla="*/ 0 60000 65536"/>
              <a:gd name="T3" fmla="*/ 0 60000 65536"/>
            </a:gdLst>
            <a:ahLst/>
            <a:cxnLst>
              <a:cxn ang="T2">
                <a:pos x="0" y="T0"/>
              </a:cxn>
              <a:cxn ang="T3">
                <a:pos x="0" y="T1"/>
              </a:cxn>
            </a:cxnLst>
            <a:rect l="0" t="0" r="r" b="b"/>
            <a:pathLst>
              <a:path h="317500">
                <a:moveTo>
                  <a:pt x="0" y="0"/>
                </a:moveTo>
                <a:lnTo>
                  <a:pt x="0" y="317500"/>
                </a:lnTo>
              </a:path>
            </a:pathLst>
          </a:custGeom>
          <a:noFill/>
          <a:ln w="12700">
            <a:solidFill>
              <a:srgbClr val="000000"/>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p>
            <a:endParaRPr lang="en-GB"/>
          </a:p>
        </p:txBody>
      </p:sp>
      <p:sp>
        <p:nvSpPr>
          <p:cNvPr id="28" name="object 28"/>
          <p:cNvSpPr txBox="1"/>
          <p:nvPr/>
        </p:nvSpPr>
        <p:spPr>
          <a:xfrm>
            <a:off x="2389188" y="6327573"/>
            <a:ext cx="1331912" cy="300037"/>
          </a:xfrm>
          <a:prstGeom prst="rect">
            <a:avLst/>
          </a:prstGeom>
        </p:spPr>
        <p:txBody>
          <a:bodyPr lIns="0" tIns="12700" rIns="0" bIns="0">
            <a:spAutoFit/>
          </a:bodyPr>
          <a:lstStyle/>
          <a:p>
            <a:pPr marL="12700" eaLnBrk="1" fontAlgn="auto" hangingPunct="1">
              <a:spcBef>
                <a:spcPts val="100"/>
              </a:spcBef>
              <a:spcAft>
                <a:spcPts val="0"/>
              </a:spcAft>
              <a:defRPr/>
            </a:pPr>
            <a:r>
              <a:rPr b="1" spc="-5" dirty="0">
                <a:solidFill>
                  <a:srgbClr val="FFFFFF"/>
                </a:solidFill>
                <a:latin typeface="Arial"/>
                <a:cs typeface="Arial"/>
              </a:rPr>
              <a:t>High</a:t>
            </a:r>
            <a:r>
              <a:rPr b="1" spc="-65" dirty="0">
                <a:solidFill>
                  <a:srgbClr val="FFFFFF"/>
                </a:solidFill>
                <a:latin typeface="Arial"/>
                <a:cs typeface="Arial"/>
              </a:rPr>
              <a:t> </a:t>
            </a:r>
            <a:r>
              <a:rPr b="1" spc="-5" dirty="0">
                <a:solidFill>
                  <a:srgbClr val="FFFFFF"/>
                </a:solidFill>
                <a:latin typeface="Arial"/>
                <a:cs typeface="Arial"/>
              </a:rPr>
              <a:t>uptake</a:t>
            </a:r>
            <a:endParaRPr>
              <a:latin typeface="Arial"/>
              <a:cs typeface="Arial"/>
            </a:endParaRPr>
          </a:p>
        </p:txBody>
      </p:sp>
      <p:sp>
        <p:nvSpPr>
          <p:cNvPr id="29" name="object 29"/>
          <p:cNvSpPr txBox="1"/>
          <p:nvPr/>
        </p:nvSpPr>
        <p:spPr>
          <a:xfrm>
            <a:off x="4508500" y="6318047"/>
            <a:ext cx="2268538" cy="330200"/>
          </a:xfrm>
          <a:prstGeom prst="rect">
            <a:avLst/>
          </a:prstGeom>
        </p:spPr>
        <p:txBody>
          <a:bodyPr lIns="0" tIns="12700" rIns="0" bIns="0">
            <a:spAutoFit/>
          </a:bodyPr>
          <a:lstStyle/>
          <a:p>
            <a:pPr marL="12700" eaLnBrk="1" fontAlgn="auto" hangingPunct="1">
              <a:spcBef>
                <a:spcPts val="100"/>
              </a:spcBef>
              <a:spcAft>
                <a:spcPts val="0"/>
              </a:spcAft>
              <a:defRPr/>
            </a:pPr>
            <a:r>
              <a:rPr b="1" spc="-5" dirty="0">
                <a:solidFill>
                  <a:srgbClr val="FFFFFF"/>
                </a:solidFill>
                <a:latin typeface="Arial"/>
                <a:cs typeface="Arial"/>
              </a:rPr>
              <a:t>Intermediate</a:t>
            </a:r>
            <a:r>
              <a:rPr b="1" spc="-40" dirty="0">
                <a:solidFill>
                  <a:srgbClr val="FFFFFF"/>
                </a:solidFill>
                <a:latin typeface="Arial"/>
                <a:cs typeface="Arial"/>
              </a:rPr>
              <a:t> </a:t>
            </a:r>
            <a:r>
              <a:rPr sz="2000" b="1" dirty="0">
                <a:solidFill>
                  <a:srgbClr val="FFFFFF"/>
                </a:solidFill>
                <a:latin typeface="Arial"/>
                <a:cs typeface="Arial"/>
              </a:rPr>
              <a:t>uptake</a:t>
            </a:r>
            <a:endParaRPr sz="2000">
              <a:latin typeface="Arial"/>
              <a:cs typeface="Arial"/>
            </a:endParaRPr>
          </a:p>
        </p:txBody>
      </p:sp>
      <p:sp>
        <p:nvSpPr>
          <p:cNvPr id="30" name="object 30"/>
          <p:cNvSpPr txBox="1"/>
          <p:nvPr/>
        </p:nvSpPr>
        <p:spPr>
          <a:xfrm>
            <a:off x="7715250" y="6335509"/>
            <a:ext cx="1365250" cy="330200"/>
          </a:xfrm>
          <a:prstGeom prst="rect">
            <a:avLst/>
          </a:prstGeom>
        </p:spPr>
        <p:txBody>
          <a:bodyPr lIns="0" tIns="12700" rIns="0" bIns="0">
            <a:spAutoFit/>
          </a:bodyPr>
          <a:lstStyle/>
          <a:p>
            <a:pPr marL="12700" eaLnBrk="1" fontAlgn="auto" hangingPunct="1">
              <a:spcBef>
                <a:spcPts val="100"/>
              </a:spcBef>
              <a:spcAft>
                <a:spcPts val="0"/>
              </a:spcAft>
              <a:defRPr/>
            </a:pPr>
            <a:r>
              <a:rPr b="1" dirty="0">
                <a:solidFill>
                  <a:srgbClr val="FFFFFF"/>
                </a:solidFill>
                <a:latin typeface="Arial"/>
                <a:cs typeface="Arial"/>
              </a:rPr>
              <a:t>Low</a:t>
            </a:r>
            <a:r>
              <a:rPr b="1" spc="-80" dirty="0">
                <a:solidFill>
                  <a:srgbClr val="FFFFFF"/>
                </a:solidFill>
                <a:latin typeface="Arial"/>
                <a:cs typeface="Arial"/>
              </a:rPr>
              <a:t> </a:t>
            </a:r>
            <a:r>
              <a:rPr sz="2000" b="1" dirty="0">
                <a:solidFill>
                  <a:srgbClr val="FFFFFF"/>
                </a:solidFill>
                <a:latin typeface="Arial"/>
                <a:cs typeface="Arial"/>
              </a:rPr>
              <a:t>uptake</a:t>
            </a:r>
            <a:endParaRPr sz="2000">
              <a:latin typeface="Arial"/>
              <a:cs typeface="Arial"/>
            </a:endParaRPr>
          </a:p>
        </p:txBody>
      </p:sp>
      <p:sp>
        <p:nvSpPr>
          <p:cNvPr id="40991" name="object 32"/>
          <p:cNvSpPr>
            <a:spLocks/>
          </p:cNvSpPr>
          <p:nvPr/>
        </p:nvSpPr>
        <p:spPr bwMode="auto">
          <a:xfrm>
            <a:off x="1970089" y="6303760"/>
            <a:ext cx="8040687" cy="22225"/>
          </a:xfrm>
          <a:custGeom>
            <a:avLst/>
            <a:gdLst>
              <a:gd name="T0" fmla="*/ 0 w 8041005"/>
              <a:gd name="T1" fmla="*/ 0 h 22225"/>
              <a:gd name="T2" fmla="*/ 8039733 w 8041005"/>
              <a:gd name="T3" fmla="*/ 22225 h 22225"/>
              <a:gd name="T4" fmla="*/ 0 60000 65536"/>
              <a:gd name="T5" fmla="*/ 0 60000 65536"/>
            </a:gdLst>
            <a:ahLst/>
            <a:cxnLst>
              <a:cxn ang="T4">
                <a:pos x="T0" y="T1"/>
              </a:cxn>
              <a:cxn ang="T5">
                <a:pos x="T2" y="T3"/>
              </a:cxn>
            </a:cxnLst>
            <a:rect l="0" t="0" r="r" b="b"/>
            <a:pathLst>
              <a:path w="8041005" h="22225">
                <a:moveTo>
                  <a:pt x="0" y="0"/>
                </a:moveTo>
                <a:lnTo>
                  <a:pt x="8040687" y="22225"/>
                </a:lnTo>
              </a:path>
            </a:pathLst>
          </a:custGeom>
          <a:noFill/>
          <a:ln w="57150">
            <a:solidFill>
              <a:srgbClr val="BADFE2"/>
            </a:solidFill>
            <a:round/>
            <a:headEnd/>
            <a:tailEnd/>
          </a:ln>
          <a:extLst>
            <a:ext uri="{909E8E84-426E-40DD-AFC4-6F175D3DCCD1}">
              <a14:hiddenFill xmlns:a14="http://schemas.microsoft.com/office/drawing/2010/main" xmlns="">
                <a:solidFill>
                  <a:srgbClr val="FFFFFF"/>
                </a:solidFill>
              </a14:hiddenFill>
            </a:ext>
          </a:extLst>
        </p:spPr>
        <p:txBody>
          <a:bodyPr lIns="0" tIns="0" rIns="0" bIns="0"/>
          <a:lstStyle/>
          <a:p>
            <a:endParaRPr lang="en-GB"/>
          </a:p>
        </p:txBody>
      </p:sp>
      <p:sp>
        <p:nvSpPr>
          <p:cNvPr id="33" name="object 33"/>
          <p:cNvSpPr txBox="1"/>
          <p:nvPr/>
        </p:nvSpPr>
        <p:spPr>
          <a:xfrm>
            <a:off x="4085961" y="225913"/>
            <a:ext cx="6375929" cy="315792"/>
          </a:xfrm>
          <a:prstGeom prst="rect">
            <a:avLst/>
          </a:prstGeom>
        </p:spPr>
        <p:txBody>
          <a:bodyPr wrap="square" lIns="0" tIns="12700" rIns="0" bIns="0">
            <a:spAutoFit/>
          </a:bodyPr>
          <a:lstStyle/>
          <a:p>
            <a:pPr marL="12700" eaLnBrk="1" fontAlgn="auto" hangingPunct="1">
              <a:lnSpc>
                <a:spcPts val="2345"/>
              </a:lnSpc>
              <a:spcBef>
                <a:spcPts val="0"/>
              </a:spcBef>
              <a:spcAft>
                <a:spcPts val="0"/>
              </a:spcAft>
              <a:defRPr/>
            </a:pPr>
            <a:r>
              <a:rPr lang="en-US" sz="2800" b="1" dirty="0" smtClean="0">
                <a:solidFill>
                  <a:srgbClr val="FFFF66"/>
                </a:solidFill>
                <a:latin typeface="Arial"/>
                <a:cs typeface="Arial"/>
              </a:rPr>
              <a:t>FDG</a:t>
            </a:r>
            <a:r>
              <a:rPr sz="2800" b="1" dirty="0" smtClean="0">
                <a:solidFill>
                  <a:srgbClr val="FFFF66"/>
                </a:solidFill>
                <a:latin typeface="Arial"/>
                <a:cs typeface="Arial"/>
              </a:rPr>
              <a:t> </a:t>
            </a:r>
            <a:r>
              <a:rPr lang="sr-Latn-RS" sz="2800" b="1" dirty="0" smtClean="0">
                <a:solidFill>
                  <a:srgbClr val="FFFF66"/>
                </a:solidFill>
                <a:latin typeface="Arial"/>
                <a:cs typeface="Arial"/>
              </a:rPr>
              <a:t>tumor </a:t>
            </a:r>
            <a:r>
              <a:rPr lang="sr-Latn-RS" sz="2800" b="1" dirty="0" err="1" smtClean="0">
                <a:solidFill>
                  <a:srgbClr val="FFFF66"/>
                </a:solidFill>
                <a:latin typeface="Arial"/>
                <a:cs typeface="Arial"/>
              </a:rPr>
              <a:t>uptake</a:t>
            </a:r>
            <a:endParaRPr sz="2800" b="1" dirty="0">
              <a:latin typeface="Arial"/>
              <a:cs typeface="Arial"/>
            </a:endParaRPr>
          </a:p>
        </p:txBody>
      </p:sp>
    </p:spTree>
    <p:extLst>
      <p:ext uri="{BB962C8B-B14F-4D97-AF65-F5344CB8AC3E}">
        <p14:creationId xmlns:p14="http://schemas.microsoft.com/office/powerpoint/2010/main" xmlns="" val="4069805390"/>
      </p:ext>
    </p:extLst>
  </p:cSld>
  <p:clrMapOvr>
    <a:masterClrMapping/>
  </p:clrMapOvr>
  <p:transition spd="slow"/>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08577" y="114225"/>
            <a:ext cx="10288589" cy="1797287"/>
          </a:xfrm>
        </p:spPr>
        <p:txBody>
          <a:bodyPr vert="horz" wrap="square" lIns="0" tIns="12065" rIns="0" bIns="0" rtlCol="0" anchor="ctr">
            <a:spAutoFit/>
          </a:bodyPr>
          <a:lstStyle/>
          <a:p>
            <a:pPr marL="12700" marR="5080" algn="ctr" eaLnBrk="1" fontAlgn="auto" hangingPunct="1">
              <a:lnSpc>
                <a:spcPct val="100000"/>
              </a:lnSpc>
              <a:spcBef>
                <a:spcPts val="95"/>
              </a:spcBef>
              <a:spcAft>
                <a:spcPts val="0"/>
              </a:spcAft>
              <a:defRPr/>
            </a:pPr>
            <a:r>
              <a:rPr lang="en-US" altLang="en-US" sz="3200" b="1" dirty="0">
                <a:solidFill>
                  <a:srgbClr val="FFFF00"/>
                </a:solidFill>
                <a:latin typeface="Comic Sans MS" panose="030F0702030302020204" pitchFamily="66" charset="0"/>
              </a:rPr>
              <a:t>Identification and </a:t>
            </a:r>
            <a:r>
              <a:rPr lang="en-US" altLang="en-US" sz="3200" b="1" dirty="0" err="1">
                <a:solidFill>
                  <a:srgbClr val="FFFF00"/>
                </a:solidFill>
                <a:latin typeface="Comic Sans MS" panose="030F0702030302020204" pitchFamily="66" charset="0"/>
              </a:rPr>
              <a:t>localisation</a:t>
            </a:r>
            <a:r>
              <a:rPr lang="en-US" altLang="en-US" sz="3200" b="1" dirty="0">
                <a:solidFill>
                  <a:srgbClr val="FFFF00"/>
                </a:solidFill>
                <a:latin typeface="Comic Sans MS" panose="030F0702030302020204" pitchFamily="66" charset="0"/>
              </a:rPr>
              <a:t> of disease foci</a:t>
            </a:r>
            <a:r>
              <a:rPr lang="en-US" altLang="en-US" sz="2800" b="1" dirty="0">
                <a:latin typeface="Comic Sans MS" panose="030F0702030302020204" pitchFamily="66" charset="0"/>
              </a:rPr>
              <a:t/>
            </a:r>
            <a:br>
              <a:rPr lang="en-US" altLang="en-US" sz="2800" b="1" dirty="0">
                <a:latin typeface="Comic Sans MS" panose="030F0702030302020204" pitchFamily="66" charset="0"/>
              </a:rPr>
            </a:br>
            <a:r>
              <a:rPr lang="sr-Latn-RS" altLang="en-US" sz="2800" b="1" dirty="0" smtClean="0">
                <a:latin typeface="Comic Sans MS" panose="030F0702030302020204" pitchFamily="66" charset="0"/>
              </a:rPr>
              <a:t/>
            </a:r>
            <a:br>
              <a:rPr lang="sr-Latn-RS" altLang="en-US" sz="2800" b="1" dirty="0" smtClean="0">
                <a:latin typeface="Comic Sans MS" panose="030F0702030302020204" pitchFamily="66" charset="0"/>
              </a:rPr>
            </a:br>
            <a:r>
              <a:rPr sz="2800" spc="-7" baseline="25525" dirty="0" smtClean="0">
                <a:solidFill>
                  <a:schemeClr val="tx1"/>
                </a:solidFill>
                <a:latin typeface="Arial" panose="020B0604020202020204" pitchFamily="34" charset="0"/>
                <a:cs typeface="Arial" panose="020B0604020202020204" pitchFamily="34" charset="0"/>
              </a:rPr>
              <a:t>18</a:t>
            </a:r>
            <a:r>
              <a:rPr sz="2800" spc="-5" dirty="0" smtClean="0">
                <a:solidFill>
                  <a:schemeClr val="tx1"/>
                </a:solidFill>
                <a:latin typeface="Arial" panose="020B0604020202020204" pitchFamily="34" charset="0"/>
                <a:cs typeface="Arial" panose="020B0604020202020204" pitchFamily="34" charset="0"/>
              </a:rPr>
              <a:t>F-FDG-PET </a:t>
            </a:r>
            <a:r>
              <a:rPr lang="en-US" sz="2800" spc="-10" dirty="0">
                <a:solidFill>
                  <a:schemeClr val="tx1"/>
                </a:solidFill>
                <a:latin typeface="Arial" panose="020B0604020202020204" pitchFamily="34" charset="0"/>
                <a:cs typeface="Arial" panose="020B0604020202020204" pitchFamily="34" charset="0"/>
              </a:rPr>
              <a:t>can reveal the primary location of the tumor in 1/3 of patients with cancer of unknown location</a:t>
            </a:r>
            <a:endParaRPr sz="2800" dirty="0">
              <a:solidFill>
                <a:schemeClr val="tx1"/>
              </a:solidFill>
              <a:latin typeface="Arial" panose="020B0604020202020204" pitchFamily="34" charset="0"/>
              <a:cs typeface="Arial" panose="020B0604020202020204" pitchFamily="34" charset="0"/>
            </a:endParaRPr>
          </a:p>
        </p:txBody>
      </p:sp>
      <p:sp>
        <p:nvSpPr>
          <p:cNvPr id="41987" name="object 3"/>
          <p:cNvSpPr>
            <a:spLocks noChangeArrowheads="1"/>
          </p:cNvSpPr>
          <p:nvPr/>
        </p:nvSpPr>
        <p:spPr bwMode="auto">
          <a:xfrm>
            <a:off x="1141412" y="2099732"/>
            <a:ext cx="9502247" cy="2554089"/>
          </a:xfrm>
          <a:prstGeom prst="rect">
            <a:avLst/>
          </a:prstGeom>
          <a:blipFill dpi="0" rotWithShape="1">
            <a:blip r:embed="rId2"/>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endParaRPr lang="en-US" altLang="en-US" sz="2000"/>
          </a:p>
        </p:txBody>
      </p:sp>
      <p:sp>
        <p:nvSpPr>
          <p:cNvPr id="41988" name="object 4"/>
          <p:cNvSpPr>
            <a:spLocks noChangeArrowheads="1"/>
          </p:cNvSpPr>
          <p:nvPr/>
        </p:nvSpPr>
        <p:spPr bwMode="auto">
          <a:xfrm>
            <a:off x="1141411" y="4653821"/>
            <a:ext cx="9502247" cy="1368953"/>
          </a:xfrm>
          <a:prstGeom prst="rect">
            <a:avLst/>
          </a:prstGeom>
          <a:blipFill dpi="0" rotWithShape="1">
            <a:blip r:embed="rId3"/>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endParaRPr lang="en-US" altLang="en-US" sz="2000"/>
          </a:p>
        </p:txBody>
      </p:sp>
      <p:sp>
        <p:nvSpPr>
          <p:cNvPr id="5" name="object 5"/>
          <p:cNvSpPr txBox="1"/>
          <p:nvPr/>
        </p:nvSpPr>
        <p:spPr>
          <a:xfrm>
            <a:off x="1289579" y="6399213"/>
            <a:ext cx="3740150" cy="228268"/>
          </a:xfrm>
          <a:prstGeom prst="rect">
            <a:avLst/>
          </a:prstGeom>
        </p:spPr>
        <p:txBody>
          <a:bodyPr lIns="0" tIns="12700" rIns="0" bIns="0">
            <a:spAutoFit/>
          </a:bodyPr>
          <a:lstStyle/>
          <a:p>
            <a:pPr marL="12700" eaLnBrk="1" fontAlgn="auto" hangingPunct="1">
              <a:spcBef>
                <a:spcPts val="100"/>
              </a:spcBef>
              <a:spcAft>
                <a:spcPts val="0"/>
              </a:spcAft>
              <a:defRPr/>
            </a:pPr>
            <a:r>
              <a:rPr sz="1400" b="1" i="1" dirty="0">
                <a:solidFill>
                  <a:srgbClr val="FFFF66"/>
                </a:solidFill>
                <a:latin typeface="Times New Roman"/>
                <a:cs typeface="Times New Roman"/>
              </a:rPr>
              <a:t>Gutzeit</a:t>
            </a:r>
            <a:r>
              <a:rPr sz="1400" b="1" i="1" spc="-95" dirty="0">
                <a:solidFill>
                  <a:srgbClr val="FFFF66"/>
                </a:solidFill>
                <a:latin typeface="Times New Roman"/>
                <a:cs typeface="Times New Roman"/>
              </a:rPr>
              <a:t> </a:t>
            </a:r>
            <a:r>
              <a:rPr sz="1400" b="1" i="1" dirty="0">
                <a:solidFill>
                  <a:srgbClr val="FFFF66"/>
                </a:solidFill>
                <a:latin typeface="Times New Roman"/>
                <a:cs typeface="Times New Roman"/>
              </a:rPr>
              <a:t>A</a:t>
            </a:r>
            <a:r>
              <a:rPr sz="1400" b="1" i="1" spc="-100" dirty="0">
                <a:solidFill>
                  <a:srgbClr val="FFFF66"/>
                </a:solidFill>
                <a:latin typeface="Times New Roman"/>
                <a:cs typeface="Times New Roman"/>
              </a:rPr>
              <a:t> </a:t>
            </a:r>
            <a:r>
              <a:rPr sz="1400" b="1" i="1" dirty="0">
                <a:solidFill>
                  <a:srgbClr val="FFFF66"/>
                </a:solidFill>
                <a:latin typeface="Times New Roman"/>
                <a:cs typeface="Times New Roman"/>
              </a:rPr>
              <a:t>et</a:t>
            </a:r>
            <a:r>
              <a:rPr sz="1400" b="1" i="1" spc="-5" dirty="0">
                <a:solidFill>
                  <a:srgbClr val="FFFF66"/>
                </a:solidFill>
                <a:latin typeface="Times New Roman"/>
                <a:cs typeface="Times New Roman"/>
              </a:rPr>
              <a:t> </a:t>
            </a:r>
            <a:r>
              <a:rPr sz="1400" b="1" i="1" dirty="0">
                <a:solidFill>
                  <a:srgbClr val="FFFF66"/>
                </a:solidFill>
                <a:latin typeface="Times New Roman"/>
                <a:cs typeface="Times New Roman"/>
              </a:rPr>
              <a:t>al</a:t>
            </a:r>
            <a:r>
              <a:rPr sz="1400" b="1" i="1" spc="-20" dirty="0">
                <a:solidFill>
                  <a:srgbClr val="FFFF66"/>
                </a:solidFill>
                <a:latin typeface="Times New Roman"/>
                <a:cs typeface="Times New Roman"/>
              </a:rPr>
              <a:t> </a:t>
            </a:r>
            <a:r>
              <a:rPr sz="1400" b="1" i="1" spc="-5" dirty="0">
                <a:solidFill>
                  <a:srgbClr val="FFFF66"/>
                </a:solidFill>
                <a:latin typeface="Times New Roman"/>
                <a:cs typeface="Times New Roman"/>
              </a:rPr>
              <a:t>Radiology.</a:t>
            </a:r>
            <a:r>
              <a:rPr sz="1400" b="1" i="1" spc="-65" dirty="0">
                <a:solidFill>
                  <a:srgbClr val="FFFF66"/>
                </a:solidFill>
                <a:latin typeface="Times New Roman"/>
                <a:cs typeface="Times New Roman"/>
              </a:rPr>
              <a:t> </a:t>
            </a:r>
            <a:r>
              <a:rPr sz="1400" b="1" i="1" dirty="0">
                <a:solidFill>
                  <a:srgbClr val="FFFF66"/>
                </a:solidFill>
                <a:latin typeface="Times New Roman"/>
                <a:cs typeface="Times New Roman"/>
              </a:rPr>
              <a:t>2005</a:t>
            </a:r>
            <a:r>
              <a:rPr sz="1400" b="1" i="1" spc="-40" dirty="0">
                <a:solidFill>
                  <a:srgbClr val="FFFF66"/>
                </a:solidFill>
                <a:latin typeface="Times New Roman"/>
                <a:cs typeface="Times New Roman"/>
              </a:rPr>
              <a:t> </a:t>
            </a:r>
            <a:r>
              <a:rPr sz="1400" b="1" i="1" dirty="0">
                <a:solidFill>
                  <a:srgbClr val="FFFF66"/>
                </a:solidFill>
                <a:latin typeface="Times New Roman"/>
                <a:cs typeface="Times New Roman"/>
              </a:rPr>
              <a:t>Jan;234(1):227-34.</a:t>
            </a:r>
            <a:endParaRPr sz="1400" dirty="0">
              <a:latin typeface="Times New Roman"/>
              <a:cs typeface="Times New Roman"/>
            </a:endParaRPr>
          </a:p>
        </p:txBody>
      </p:sp>
    </p:spTree>
    <p:extLst>
      <p:ext uri="{BB962C8B-B14F-4D97-AF65-F5344CB8AC3E}">
        <p14:creationId xmlns:p14="http://schemas.microsoft.com/office/powerpoint/2010/main" xmlns="" val="2421957532"/>
      </p:ext>
    </p:extLst>
  </p:cSld>
  <p:clrMapOvr>
    <a:masterClrMapping/>
  </p:clrMapOvr>
  <p:transition spd="slow"/>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1983739" y="256950"/>
            <a:ext cx="9022927" cy="443070"/>
          </a:xfrm>
        </p:spPr>
        <p:txBody>
          <a:bodyPr vert="horz" wrap="square" lIns="0" tIns="12065" rIns="0" bIns="0" rtlCol="0" anchor="ctr">
            <a:spAutoFit/>
          </a:bodyPr>
          <a:lstStyle/>
          <a:p>
            <a:pPr marL="12700" algn="ctr" eaLnBrk="1" fontAlgn="auto" hangingPunct="1">
              <a:lnSpc>
                <a:spcPct val="100000"/>
              </a:lnSpc>
              <a:spcBef>
                <a:spcPts val="95"/>
              </a:spcBef>
              <a:spcAft>
                <a:spcPts val="0"/>
              </a:spcAft>
              <a:defRPr/>
            </a:pPr>
            <a:r>
              <a:rPr lang="en-US" sz="2800" spc="-5" dirty="0" err="1">
                <a:solidFill>
                  <a:schemeClr val="tx1"/>
                </a:solidFill>
                <a:latin typeface="Arial" panose="020B0604020202020204" pitchFamily="34" charset="0"/>
                <a:cs typeface="Arial" panose="020B0604020202020204" pitchFamily="34" charset="0"/>
              </a:rPr>
              <a:t>Nasophargeal</a:t>
            </a:r>
            <a:r>
              <a:rPr lang="en-US" sz="2800" spc="-5" dirty="0">
                <a:solidFill>
                  <a:schemeClr val="tx1"/>
                </a:solidFill>
                <a:latin typeface="Arial" panose="020B0604020202020204" pitchFamily="34" charset="0"/>
                <a:cs typeface="Arial" panose="020B0604020202020204" pitchFamily="34" charset="0"/>
              </a:rPr>
              <a:t> cancer with LN metastasis</a:t>
            </a:r>
            <a:endParaRPr sz="2800" dirty="0">
              <a:solidFill>
                <a:schemeClr val="tx1"/>
              </a:solidFill>
              <a:latin typeface="Arial" panose="020B0604020202020204" pitchFamily="34" charset="0"/>
              <a:cs typeface="Arial" panose="020B0604020202020204" pitchFamily="34" charset="0"/>
            </a:endParaRPr>
          </a:p>
        </p:txBody>
      </p:sp>
      <p:pic>
        <p:nvPicPr>
          <p:cNvPr id="2" name="Picture 1"/>
          <p:cNvPicPr>
            <a:picLocks noChangeAspect="1"/>
          </p:cNvPicPr>
          <p:nvPr/>
        </p:nvPicPr>
        <p:blipFill>
          <a:blip r:embed="rId2"/>
          <a:stretch>
            <a:fillRect/>
          </a:stretch>
        </p:blipFill>
        <p:spPr>
          <a:xfrm>
            <a:off x="531361" y="1116381"/>
            <a:ext cx="2904756" cy="5272208"/>
          </a:xfrm>
          <a:prstGeom prst="rect">
            <a:avLst/>
          </a:prstGeom>
        </p:spPr>
      </p:pic>
      <p:pic>
        <p:nvPicPr>
          <p:cNvPr id="4" name="Picture 3"/>
          <p:cNvPicPr>
            <a:picLocks noChangeAspect="1"/>
          </p:cNvPicPr>
          <p:nvPr/>
        </p:nvPicPr>
        <p:blipFill>
          <a:blip r:embed="rId3"/>
          <a:stretch>
            <a:fillRect/>
          </a:stretch>
        </p:blipFill>
        <p:spPr>
          <a:xfrm>
            <a:off x="3739930" y="1116381"/>
            <a:ext cx="2610070" cy="5345725"/>
          </a:xfrm>
          <a:prstGeom prst="rect">
            <a:avLst/>
          </a:prstGeom>
        </p:spPr>
      </p:pic>
      <p:pic>
        <p:nvPicPr>
          <p:cNvPr id="5" name="Picture 4"/>
          <p:cNvPicPr>
            <a:picLocks noChangeAspect="1"/>
          </p:cNvPicPr>
          <p:nvPr/>
        </p:nvPicPr>
        <p:blipFill>
          <a:blip r:embed="rId4"/>
          <a:stretch>
            <a:fillRect/>
          </a:stretch>
        </p:blipFill>
        <p:spPr>
          <a:xfrm>
            <a:off x="7368456" y="1158233"/>
            <a:ext cx="2488039" cy="2921596"/>
          </a:xfrm>
          <a:prstGeom prst="rect">
            <a:avLst/>
          </a:prstGeom>
        </p:spPr>
      </p:pic>
      <p:pic>
        <p:nvPicPr>
          <p:cNvPr id="6" name="Picture 5"/>
          <p:cNvPicPr>
            <a:picLocks noChangeAspect="1"/>
          </p:cNvPicPr>
          <p:nvPr/>
        </p:nvPicPr>
        <p:blipFill>
          <a:blip r:embed="rId5"/>
          <a:stretch>
            <a:fillRect/>
          </a:stretch>
        </p:blipFill>
        <p:spPr>
          <a:xfrm>
            <a:off x="7368456" y="4079829"/>
            <a:ext cx="2488039" cy="2375803"/>
          </a:xfrm>
          <a:prstGeom prst="rect">
            <a:avLst/>
          </a:prstGeom>
        </p:spPr>
      </p:pic>
    </p:spTree>
    <p:extLst>
      <p:ext uri="{BB962C8B-B14F-4D97-AF65-F5344CB8AC3E}">
        <p14:creationId xmlns:p14="http://schemas.microsoft.com/office/powerpoint/2010/main" xmlns="" val="1071535013"/>
      </p:ext>
    </p:extLst>
  </p:cSld>
  <p:clrMapOvr>
    <a:masterClrMapping/>
  </p:clrMapOvr>
  <p:transition spd="slow"/>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MAJCHRZYK_EMIL"/>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31951" y="3284539"/>
            <a:ext cx="3482975" cy="3482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035" name="Picture 3" descr="MAJCHRZYK_EMIL"/>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511675" y="1557338"/>
            <a:ext cx="3600450" cy="3600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4036" name="Rectangle 4"/>
          <p:cNvSpPr>
            <a:spLocks noChangeArrowheads="1"/>
          </p:cNvSpPr>
          <p:nvPr/>
        </p:nvSpPr>
        <p:spPr bwMode="auto">
          <a:xfrm>
            <a:off x="212726" y="1110456"/>
            <a:ext cx="1235075"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dirty="0">
                <a:latin typeface="Arial" panose="020B0604020202020204" pitchFamily="34" charset="0"/>
              </a:rPr>
              <a:t>NSCLC</a:t>
            </a:r>
          </a:p>
        </p:txBody>
      </p:sp>
      <p:sp>
        <p:nvSpPr>
          <p:cNvPr id="44037" name="Rectangle 5"/>
          <p:cNvSpPr>
            <a:spLocks noChangeArrowheads="1"/>
          </p:cNvSpPr>
          <p:nvPr/>
        </p:nvSpPr>
        <p:spPr bwMode="auto">
          <a:xfrm>
            <a:off x="1731962" y="1107281"/>
            <a:ext cx="3984809"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dirty="0">
                <a:latin typeface="Arial" panose="020B0604020202020204" pitchFamily="34" charset="0"/>
              </a:rPr>
              <a:t>CT: </a:t>
            </a:r>
            <a:r>
              <a:rPr lang="cs-CZ" altLang="en-US" sz="2400" b="1" i="1" dirty="0" smtClean="0">
                <a:latin typeface="Arial" panose="020B0604020202020204" pitchFamily="34" charset="0"/>
              </a:rPr>
              <a:t>T2 </a:t>
            </a:r>
            <a:r>
              <a:rPr lang="cs-CZ" altLang="en-US" sz="2400" b="1" i="1" dirty="0">
                <a:latin typeface="Arial" panose="020B0604020202020204" pitchFamily="34" charset="0"/>
              </a:rPr>
              <a:t>N1 M1  </a:t>
            </a:r>
            <a:r>
              <a:rPr lang="en-US" altLang="en-US" sz="2400" b="1" i="1" dirty="0">
                <a:latin typeface="Arial" panose="020B0604020202020204" pitchFamily="34" charset="0"/>
              </a:rPr>
              <a:t>~</a:t>
            </a:r>
            <a:r>
              <a:rPr lang="cs-CZ" altLang="en-US" sz="2400" b="1" i="1" dirty="0">
                <a:latin typeface="Arial" panose="020B0604020202020204" pitchFamily="34" charset="0"/>
              </a:rPr>
              <a:t> stg. IVa ?</a:t>
            </a:r>
          </a:p>
        </p:txBody>
      </p:sp>
      <p:pic>
        <p:nvPicPr>
          <p:cNvPr id="44038" name="Picture 7" descr="MAJCHRZYK_EMIL"/>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104064" y="115889"/>
            <a:ext cx="3455987" cy="34559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4039" name="Line 8"/>
          <p:cNvSpPr>
            <a:spLocks noChangeShapeType="1"/>
          </p:cNvSpPr>
          <p:nvPr/>
        </p:nvSpPr>
        <p:spPr bwMode="auto">
          <a:xfrm flipV="1">
            <a:off x="9694864" y="2436813"/>
            <a:ext cx="1587" cy="704850"/>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GB"/>
          </a:p>
        </p:txBody>
      </p:sp>
      <p:sp>
        <p:nvSpPr>
          <p:cNvPr id="44040" name="Line 9"/>
          <p:cNvSpPr>
            <a:spLocks noChangeShapeType="1"/>
          </p:cNvSpPr>
          <p:nvPr/>
        </p:nvSpPr>
        <p:spPr bwMode="auto">
          <a:xfrm flipV="1">
            <a:off x="2566989" y="4797426"/>
            <a:ext cx="1587" cy="823913"/>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GB"/>
          </a:p>
        </p:txBody>
      </p:sp>
      <p:grpSp>
        <p:nvGrpSpPr>
          <p:cNvPr id="44041" name="Group 10"/>
          <p:cNvGrpSpPr>
            <a:grpSpLocks/>
          </p:cNvGrpSpPr>
          <p:nvPr/>
        </p:nvGrpSpPr>
        <p:grpSpPr bwMode="auto">
          <a:xfrm>
            <a:off x="5232400" y="2205038"/>
            <a:ext cx="661988" cy="1511300"/>
            <a:chOff x="2336" y="1389"/>
            <a:chExt cx="417" cy="952"/>
          </a:xfrm>
        </p:grpSpPr>
        <p:sp>
          <p:nvSpPr>
            <p:cNvPr id="44043" name="Line 12"/>
            <p:cNvSpPr>
              <a:spLocks noChangeShapeType="1"/>
            </p:cNvSpPr>
            <p:nvPr/>
          </p:nvSpPr>
          <p:spPr bwMode="auto">
            <a:xfrm>
              <a:off x="2336" y="1389"/>
              <a:ext cx="322" cy="311"/>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GB"/>
            </a:p>
          </p:txBody>
        </p:sp>
        <p:sp>
          <p:nvSpPr>
            <p:cNvPr id="44044" name="Line 13"/>
            <p:cNvSpPr>
              <a:spLocks noChangeShapeType="1"/>
            </p:cNvSpPr>
            <p:nvPr/>
          </p:nvSpPr>
          <p:spPr bwMode="auto">
            <a:xfrm flipV="1">
              <a:off x="2472" y="2069"/>
              <a:ext cx="281" cy="272"/>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GB"/>
            </a:p>
          </p:txBody>
        </p:sp>
      </p:grpSp>
      <p:sp>
        <p:nvSpPr>
          <p:cNvPr id="13" name="Rectangle 12"/>
          <p:cNvSpPr/>
          <p:nvPr/>
        </p:nvSpPr>
        <p:spPr>
          <a:xfrm>
            <a:off x="1600200" y="76201"/>
            <a:ext cx="3098925" cy="584775"/>
          </a:xfrm>
          <a:prstGeom prst="rect">
            <a:avLst/>
          </a:prstGeom>
        </p:spPr>
        <p:txBody>
          <a:bodyPr wrap="none">
            <a:spAutoFit/>
          </a:bodyPr>
          <a:lstStyle/>
          <a:p>
            <a:pPr>
              <a:defRPr/>
            </a:pPr>
            <a:r>
              <a:rPr lang="en-GB" sz="3200" b="1" dirty="0">
                <a:solidFill>
                  <a:srgbClr val="FFC000"/>
                </a:solidFill>
                <a:latin typeface="Arial" panose="020B0604020202020204" pitchFamily="34" charset="0"/>
                <a:cs typeface="Arial" panose="020B0604020202020204" pitchFamily="34" charset="0"/>
              </a:rPr>
              <a:t>“Staging” </a:t>
            </a:r>
            <a:r>
              <a:rPr lang="en-GB" sz="3200" b="1" dirty="0" err="1">
                <a:solidFill>
                  <a:srgbClr val="FFC000"/>
                </a:solidFill>
                <a:latin typeface="Arial" panose="020B0604020202020204" pitchFamily="34" charset="0"/>
                <a:cs typeface="Arial" panose="020B0604020202020204" pitchFamily="34" charset="0"/>
              </a:rPr>
              <a:t>TNM</a:t>
            </a:r>
            <a:endParaRPr lang="en-GB" sz="3200" b="1" dirty="0">
              <a:solidFill>
                <a:srgbClr val="FFC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802449807"/>
      </p:ext>
    </p:ext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8" name="Group 2"/>
          <p:cNvGrpSpPr>
            <a:grpSpLocks/>
          </p:cNvGrpSpPr>
          <p:nvPr/>
        </p:nvGrpSpPr>
        <p:grpSpPr bwMode="auto">
          <a:xfrm>
            <a:off x="1631950" y="115889"/>
            <a:ext cx="8928100" cy="6651625"/>
            <a:chOff x="68" y="73"/>
            <a:chExt cx="5624" cy="4190"/>
          </a:xfrm>
        </p:grpSpPr>
        <p:pic>
          <p:nvPicPr>
            <p:cNvPr id="45068" name="Picture 3" descr="MAJCHRZYK_EMIL"/>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8" y="2069"/>
              <a:ext cx="2194" cy="21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069" name="Picture 4" descr="MAJCHRZYK_EMIL"/>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882" y="981"/>
              <a:ext cx="2268" cy="22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070" name="Picture 5" descr="MAJCHRZYK_EMIL"/>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515" y="73"/>
              <a:ext cx="2177" cy="21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
        <p:nvSpPr>
          <p:cNvPr id="45059" name="Rectangle 6"/>
          <p:cNvSpPr>
            <a:spLocks noChangeArrowheads="1"/>
          </p:cNvSpPr>
          <p:nvPr/>
        </p:nvSpPr>
        <p:spPr bwMode="auto">
          <a:xfrm>
            <a:off x="1752601" y="152400"/>
            <a:ext cx="1235075"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a:latin typeface="Arial" panose="020B0604020202020204" pitchFamily="34" charset="0"/>
              </a:rPr>
              <a:t>NSCLC</a:t>
            </a:r>
          </a:p>
        </p:txBody>
      </p:sp>
      <p:sp>
        <p:nvSpPr>
          <p:cNvPr id="45060" name="Rectangle 7"/>
          <p:cNvSpPr>
            <a:spLocks noChangeArrowheads="1"/>
          </p:cNvSpPr>
          <p:nvPr/>
        </p:nvSpPr>
        <p:spPr bwMode="auto">
          <a:xfrm>
            <a:off x="1760538" y="571501"/>
            <a:ext cx="4579938"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dirty="0">
                <a:latin typeface="Arial" panose="020B0604020202020204" pitchFamily="34" charset="0"/>
              </a:rPr>
              <a:t>CT:         T2 N1 M1  </a:t>
            </a:r>
            <a:r>
              <a:rPr lang="en-US" altLang="en-US" sz="2400" b="1" i="1" dirty="0">
                <a:latin typeface="Arial" panose="020B0604020202020204" pitchFamily="34" charset="0"/>
              </a:rPr>
              <a:t>~</a:t>
            </a:r>
            <a:r>
              <a:rPr lang="cs-CZ" altLang="en-US" sz="2400" b="1" i="1" dirty="0">
                <a:latin typeface="Arial" panose="020B0604020202020204" pitchFamily="34" charset="0"/>
              </a:rPr>
              <a:t> stg. IVa ?</a:t>
            </a:r>
          </a:p>
        </p:txBody>
      </p:sp>
      <p:sp>
        <p:nvSpPr>
          <p:cNvPr id="45061" name="Line 10"/>
          <p:cNvSpPr>
            <a:spLocks noChangeShapeType="1"/>
          </p:cNvSpPr>
          <p:nvPr/>
        </p:nvSpPr>
        <p:spPr bwMode="auto">
          <a:xfrm flipV="1">
            <a:off x="9694864" y="2436813"/>
            <a:ext cx="1587" cy="704850"/>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GB"/>
          </a:p>
        </p:txBody>
      </p:sp>
      <p:sp>
        <p:nvSpPr>
          <p:cNvPr id="45062" name="Line 11"/>
          <p:cNvSpPr>
            <a:spLocks noChangeShapeType="1"/>
          </p:cNvSpPr>
          <p:nvPr/>
        </p:nvSpPr>
        <p:spPr bwMode="auto">
          <a:xfrm flipV="1">
            <a:off x="2566989" y="4797426"/>
            <a:ext cx="1587" cy="823913"/>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GB"/>
          </a:p>
        </p:txBody>
      </p:sp>
      <p:sp>
        <p:nvSpPr>
          <p:cNvPr id="45065" name="Line 13"/>
          <p:cNvSpPr>
            <a:spLocks noChangeShapeType="1"/>
          </p:cNvSpPr>
          <p:nvPr/>
        </p:nvSpPr>
        <p:spPr bwMode="auto">
          <a:xfrm>
            <a:off x="6311900" y="2133600"/>
            <a:ext cx="0" cy="741363"/>
          </a:xfrm>
          <a:prstGeom prst="line">
            <a:avLst/>
          </a:prstGeom>
          <a:noFill/>
          <a:ln w="44450">
            <a:solidFill>
              <a:srgbClr val="FF00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GB">
              <a:ln w="0"/>
              <a:solidFill>
                <a:schemeClr val="accent1"/>
              </a:solidFill>
              <a:effectLst>
                <a:outerShdw blurRad="38100" dist="25400" dir="5400000" algn="ctr" rotWithShape="0">
                  <a:srgbClr val="6E747A">
                    <a:alpha val="43000"/>
                  </a:srgbClr>
                </a:outerShdw>
              </a:effectLst>
            </a:endParaRPr>
          </a:p>
        </p:txBody>
      </p:sp>
      <p:sp>
        <p:nvSpPr>
          <p:cNvPr id="45066" name="Line 14"/>
          <p:cNvSpPr>
            <a:spLocks noChangeShapeType="1"/>
          </p:cNvSpPr>
          <p:nvPr/>
        </p:nvSpPr>
        <p:spPr bwMode="auto">
          <a:xfrm>
            <a:off x="5232400" y="2205038"/>
            <a:ext cx="511175" cy="493713"/>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GB"/>
          </a:p>
        </p:txBody>
      </p:sp>
      <p:sp>
        <p:nvSpPr>
          <p:cNvPr id="45067" name="Line 15"/>
          <p:cNvSpPr>
            <a:spLocks noChangeShapeType="1"/>
          </p:cNvSpPr>
          <p:nvPr/>
        </p:nvSpPr>
        <p:spPr bwMode="auto">
          <a:xfrm flipV="1">
            <a:off x="5448300" y="3284538"/>
            <a:ext cx="446088" cy="431800"/>
          </a:xfrm>
          <a:prstGeom prst="line">
            <a:avLst/>
          </a:prstGeom>
          <a:noFill/>
          <a:ln w="44450">
            <a:solidFill>
              <a:srgbClr val="FFFF00"/>
            </a:solidFill>
            <a:round/>
            <a:headEnd type="none" w="lg" len="lg"/>
            <a:tailEnd type="stealth" w="lg" len="lg"/>
          </a:ln>
          <a:extLst>
            <a:ext uri="{909E8E84-426E-40DD-AFC4-6F175D3DCCD1}">
              <a14:hiddenFill xmlns:a14="http://schemas.microsoft.com/office/drawing/2010/main" xmlns="">
                <a:noFill/>
              </a14:hiddenFill>
            </a:ext>
          </a:extLst>
        </p:spPr>
        <p:txBody>
          <a:bodyPr wrap="none" anchor="ctr"/>
          <a:lstStyle/>
          <a:p>
            <a:endParaRPr lang="en-GB"/>
          </a:p>
        </p:txBody>
      </p:sp>
      <p:sp>
        <p:nvSpPr>
          <p:cNvPr id="45064" name="Rectangle 16"/>
          <p:cNvSpPr>
            <a:spLocks noChangeArrowheads="1"/>
          </p:cNvSpPr>
          <p:nvPr/>
        </p:nvSpPr>
        <p:spPr bwMode="auto">
          <a:xfrm>
            <a:off x="1760538" y="954088"/>
            <a:ext cx="4286250" cy="461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r>
              <a:rPr lang="cs-CZ" altLang="en-US" sz="2400" b="1" i="1" dirty="0">
                <a:latin typeface="Arial" panose="020B0604020202020204" pitchFamily="34" charset="0"/>
              </a:rPr>
              <a:t>PET/CT: T2 N2 M0  </a:t>
            </a:r>
            <a:r>
              <a:rPr lang="en-US" altLang="en-US" sz="2400" b="1" i="1" dirty="0">
                <a:latin typeface="Arial" panose="020B0604020202020204" pitchFamily="34" charset="0"/>
              </a:rPr>
              <a:t>~</a:t>
            </a:r>
            <a:r>
              <a:rPr lang="cs-CZ" altLang="en-US" sz="2400" b="1" i="1" dirty="0">
                <a:latin typeface="Arial" panose="020B0604020202020204" pitchFamily="34" charset="0"/>
              </a:rPr>
              <a:t> stg. IIIa</a:t>
            </a:r>
          </a:p>
        </p:txBody>
      </p:sp>
    </p:spTree>
    <p:extLst>
      <p:ext uri="{BB962C8B-B14F-4D97-AF65-F5344CB8AC3E}">
        <p14:creationId xmlns:p14="http://schemas.microsoft.com/office/powerpoint/2010/main" xmlns="" val="266711472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endParaRPr lang="it-IT" smtClean="0"/>
          </a:p>
        </p:txBody>
      </p:sp>
      <p:pic>
        <p:nvPicPr>
          <p:cNvPr id="77827" name="Picture 3"/>
          <p:cNvPicPr>
            <a:picLocks noGrp="1" noChangeAspect="1" noChangeArrowheads="1"/>
          </p:cNvPicPr>
          <p:nvPr>
            <p:ph type="body" idx="1"/>
          </p:nvPr>
        </p:nvPicPr>
        <p:blipFill>
          <a:blip r:embed="rId2" cstate="print"/>
          <a:srcRect t="8000" b="10000"/>
          <a:stretch>
            <a:fillRect/>
          </a:stretch>
        </p:blipFill>
        <p:spPr>
          <a:xfrm>
            <a:off x="0" y="0"/>
            <a:ext cx="12192000" cy="6858000"/>
          </a:xfrm>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object 33"/>
          <p:cNvSpPr txBox="1">
            <a:spLocks noChangeArrowheads="1"/>
          </p:cNvSpPr>
          <p:nvPr/>
        </p:nvSpPr>
        <p:spPr bwMode="auto">
          <a:xfrm>
            <a:off x="783167" y="506414"/>
            <a:ext cx="10617200" cy="51379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13335" rIns="0" bIns="0">
            <a:spAutoFit/>
          </a:bodyPr>
          <a:lstStyle>
            <a:lvl1pPr marL="1270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ctr">
              <a:spcBef>
                <a:spcPts val="100"/>
              </a:spcBef>
            </a:pPr>
            <a:r>
              <a:rPr lang="en-US" altLang="en-US" sz="3600" b="1" dirty="0">
                <a:solidFill>
                  <a:srgbClr val="FFC000"/>
                </a:solidFill>
                <a:latin typeface="Calibri" panose="020F0502020204030204" pitchFamily="34" charset="0"/>
                <a:cs typeface="Calibri" panose="020F0502020204030204" pitchFamily="34" charset="0"/>
              </a:rPr>
              <a:t>Evaluation and monitoring of response to </a:t>
            </a:r>
            <a:r>
              <a:rPr lang="en-US" altLang="en-US" sz="3600" b="1" dirty="0" smtClean="0">
                <a:solidFill>
                  <a:srgbClr val="FFC000"/>
                </a:solidFill>
                <a:latin typeface="Calibri" panose="020F0502020204030204" pitchFamily="34" charset="0"/>
                <a:cs typeface="Calibri" panose="020F0502020204030204" pitchFamily="34" charset="0"/>
              </a:rPr>
              <a:t>therapy</a:t>
            </a:r>
            <a:endParaRPr lang="sr-Latn-RS" altLang="en-US" sz="3600" b="1" dirty="0" smtClean="0">
              <a:solidFill>
                <a:srgbClr val="FFC000"/>
              </a:solidFill>
              <a:latin typeface="Calibri" panose="020F0502020204030204" pitchFamily="34" charset="0"/>
              <a:cs typeface="Calibri" panose="020F0502020204030204" pitchFamily="34" charset="0"/>
            </a:endParaRPr>
          </a:p>
          <a:p>
            <a:pPr algn="ctr">
              <a:spcBef>
                <a:spcPts val="100"/>
              </a:spcBef>
            </a:pPr>
            <a:endParaRPr lang="en-US" altLang="en-US" sz="3600" b="1" dirty="0">
              <a:solidFill>
                <a:srgbClr val="FFC000"/>
              </a:solidFill>
              <a:latin typeface="Calibri" panose="020F0502020204030204" pitchFamily="34" charset="0"/>
              <a:cs typeface="Calibri" panose="020F0502020204030204" pitchFamily="34" charset="0"/>
            </a:endParaRPr>
          </a:p>
          <a:p>
            <a:pPr marL="584200" indent="-571500">
              <a:spcBef>
                <a:spcPts val="50"/>
              </a:spcBef>
              <a:buFont typeface="Wingdings" panose="05000000000000000000" pitchFamily="2" charset="2"/>
              <a:buChar char="v"/>
            </a:pPr>
            <a:r>
              <a:rPr lang="en-US" sz="3200" dirty="0" smtClean="0"/>
              <a:t>2 </a:t>
            </a:r>
            <a:r>
              <a:rPr lang="en-US" sz="3200" dirty="0"/>
              <a:t>to 3 weeks after chemotherapy </a:t>
            </a:r>
            <a:endParaRPr lang="sr-Latn-RS" sz="3200" dirty="0" smtClean="0"/>
          </a:p>
          <a:p>
            <a:pPr marL="584200" indent="-571500">
              <a:spcBef>
                <a:spcPts val="50"/>
              </a:spcBef>
              <a:buFont typeface="Wingdings" panose="05000000000000000000" pitchFamily="2" charset="2"/>
              <a:buChar char="v"/>
            </a:pPr>
            <a:endParaRPr lang="sr-Latn-RS" sz="3200" dirty="0"/>
          </a:p>
          <a:p>
            <a:pPr marL="584200" indent="-571500">
              <a:spcBef>
                <a:spcPts val="50"/>
              </a:spcBef>
              <a:buFont typeface="Wingdings" panose="05000000000000000000" pitchFamily="2" charset="2"/>
              <a:buChar char="v"/>
            </a:pPr>
            <a:r>
              <a:rPr lang="en-US" sz="3200" dirty="0" smtClean="0"/>
              <a:t>6 </a:t>
            </a:r>
            <a:r>
              <a:rPr lang="en-US" sz="3200" dirty="0"/>
              <a:t>to 12 weeks after radiotherapy (due to the stunning effect on malignant cells: transiently reduced metabolism and proliferation, false negative finding, or radiation pneumonitis, false positive finding) </a:t>
            </a:r>
            <a:endParaRPr lang="sr-Latn-RS" sz="3200" dirty="0" smtClean="0"/>
          </a:p>
          <a:p>
            <a:pPr marL="584200" indent="-571500">
              <a:spcBef>
                <a:spcPts val="50"/>
              </a:spcBef>
              <a:buFont typeface="Wingdings" panose="05000000000000000000" pitchFamily="2" charset="2"/>
              <a:buChar char="v"/>
            </a:pPr>
            <a:endParaRPr lang="sr-Latn-RS" sz="3200" dirty="0"/>
          </a:p>
          <a:p>
            <a:pPr marL="584200" indent="-571500">
              <a:spcBef>
                <a:spcPts val="50"/>
              </a:spcBef>
              <a:buFont typeface="Wingdings" panose="05000000000000000000" pitchFamily="2" charset="2"/>
              <a:buChar char="v"/>
            </a:pPr>
            <a:r>
              <a:rPr lang="en-US" sz="3200" dirty="0" smtClean="0"/>
              <a:t>2-6 </a:t>
            </a:r>
            <a:r>
              <a:rPr lang="en-US" sz="3200" dirty="0"/>
              <a:t>months after surgery</a:t>
            </a:r>
            <a:endParaRPr lang="en-US" alt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566730356"/>
      </p:ext>
    </p:extLst>
  </p:cSld>
  <p:clrMapOvr>
    <a:masterClrMapping/>
  </p:clrMapOvr>
  <p:transition spd="slow"/>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905000" y="1227666"/>
            <a:ext cx="8305800" cy="850900"/>
            <a:chOff x="432" y="96"/>
            <a:chExt cx="5724" cy="536"/>
          </a:xfrm>
        </p:grpSpPr>
        <p:sp>
          <p:nvSpPr>
            <p:cNvPr id="49165" name="Text Box 3"/>
            <p:cNvSpPr txBox="1">
              <a:spLocks noChangeArrowheads="1"/>
            </p:cNvSpPr>
            <p:nvPr/>
          </p:nvSpPr>
          <p:spPr bwMode="auto">
            <a:xfrm>
              <a:off x="2268" y="96"/>
              <a:ext cx="2160" cy="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ctr" latinLnBrk="1">
                <a:lnSpc>
                  <a:spcPct val="95000"/>
                </a:lnSpc>
                <a:spcBef>
                  <a:spcPct val="50000"/>
                </a:spcBef>
              </a:pPr>
              <a:r>
                <a:rPr kumimoji="1" lang="sr-Latn-RS" altLang="ko-KR" sz="2000" dirty="0" err="1" smtClean="0">
                  <a:latin typeface="Calibri" panose="020F0502020204030204" pitchFamily="34" charset="0"/>
                  <a:ea typeface="새굴림"/>
                  <a:cs typeface="Calibri" panose="020F0502020204030204" pitchFamily="34" charset="0"/>
                </a:rPr>
                <a:t>After</a:t>
              </a:r>
              <a:endParaRPr kumimoji="1" lang="sr-Latn-RS" altLang="ko-KR" sz="2000" dirty="0" smtClean="0">
                <a:latin typeface="Calibri" panose="020F0502020204030204" pitchFamily="34" charset="0"/>
                <a:ea typeface="새굴림"/>
                <a:cs typeface="Calibri" panose="020F0502020204030204" pitchFamily="34" charset="0"/>
              </a:endParaRPr>
            </a:p>
            <a:p>
              <a:pPr algn="ctr" latinLnBrk="1">
                <a:lnSpc>
                  <a:spcPct val="95000"/>
                </a:lnSpc>
                <a:spcBef>
                  <a:spcPct val="50000"/>
                </a:spcBef>
              </a:pPr>
              <a:r>
                <a:rPr kumimoji="1" lang="en-US" altLang="ko-KR" sz="2000" dirty="0" smtClean="0">
                  <a:latin typeface="Calibri" panose="020F0502020204030204" pitchFamily="34" charset="0"/>
                  <a:ea typeface="새굴림"/>
                  <a:cs typeface="Calibri" panose="020F0502020204030204" pitchFamily="34" charset="0"/>
                </a:rPr>
                <a:t>(</a:t>
              </a:r>
              <a:r>
                <a:rPr kumimoji="1" lang="en-US" altLang="ko-KR" sz="2000" dirty="0">
                  <a:latin typeface="Calibri" panose="020F0502020204030204" pitchFamily="34" charset="0"/>
                  <a:ea typeface="새굴림"/>
                  <a:cs typeface="Calibri" panose="020F0502020204030204" pitchFamily="34" charset="0"/>
                </a:rPr>
                <a:t>’01.12.14.)</a:t>
              </a:r>
            </a:p>
          </p:txBody>
        </p:sp>
        <p:sp>
          <p:nvSpPr>
            <p:cNvPr id="49166" name="Text Box 4"/>
            <p:cNvSpPr txBox="1">
              <a:spLocks noChangeArrowheads="1"/>
            </p:cNvSpPr>
            <p:nvPr/>
          </p:nvSpPr>
          <p:spPr bwMode="auto">
            <a:xfrm>
              <a:off x="432" y="109"/>
              <a:ext cx="1512" cy="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ctr" latinLnBrk="1">
                <a:lnSpc>
                  <a:spcPct val="95000"/>
                </a:lnSpc>
                <a:spcBef>
                  <a:spcPct val="50000"/>
                </a:spcBef>
              </a:pPr>
              <a:r>
                <a:rPr kumimoji="1" lang="sr-Latn-RS" altLang="ko-KR" sz="2000" dirty="0" err="1" smtClean="0">
                  <a:latin typeface="Calibri" panose="020F0502020204030204" pitchFamily="34" charset="0"/>
                  <a:ea typeface="새굴림"/>
                  <a:cs typeface="Calibri" panose="020F0502020204030204" pitchFamily="34" charset="0"/>
                </a:rPr>
                <a:t>Before</a:t>
              </a:r>
              <a:endParaRPr kumimoji="1" lang="sr-Latn-RS" altLang="ko-KR" sz="2000" dirty="0" smtClean="0">
                <a:latin typeface="Calibri" panose="020F0502020204030204" pitchFamily="34" charset="0"/>
                <a:ea typeface="새굴림"/>
                <a:cs typeface="Calibri" panose="020F0502020204030204" pitchFamily="34" charset="0"/>
              </a:endParaRPr>
            </a:p>
            <a:p>
              <a:pPr algn="ctr" latinLnBrk="1">
                <a:lnSpc>
                  <a:spcPct val="95000"/>
                </a:lnSpc>
                <a:spcBef>
                  <a:spcPct val="50000"/>
                </a:spcBef>
              </a:pPr>
              <a:r>
                <a:rPr kumimoji="1" lang="en-US" altLang="ko-KR" sz="2000" dirty="0" smtClean="0">
                  <a:latin typeface="Calibri" panose="020F0502020204030204" pitchFamily="34" charset="0"/>
                  <a:ea typeface="새굴림"/>
                  <a:cs typeface="Calibri" panose="020F0502020204030204" pitchFamily="34" charset="0"/>
                </a:rPr>
                <a:t>(</a:t>
              </a:r>
              <a:r>
                <a:rPr kumimoji="1" lang="en-US" altLang="ko-KR" sz="2000" dirty="0">
                  <a:latin typeface="Calibri" panose="020F0502020204030204" pitchFamily="34" charset="0"/>
                  <a:ea typeface="새굴림"/>
                  <a:cs typeface="Calibri" panose="020F0502020204030204" pitchFamily="34" charset="0"/>
                </a:rPr>
                <a:t>’01.7.25.)</a:t>
              </a:r>
            </a:p>
          </p:txBody>
        </p:sp>
        <p:sp>
          <p:nvSpPr>
            <p:cNvPr id="49167" name="Text Box 5"/>
            <p:cNvSpPr txBox="1">
              <a:spLocks noChangeArrowheads="1"/>
            </p:cNvSpPr>
            <p:nvPr/>
          </p:nvSpPr>
          <p:spPr bwMode="auto">
            <a:xfrm>
              <a:off x="4752" y="109"/>
              <a:ext cx="1404" cy="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ctr" latinLnBrk="1">
                <a:lnSpc>
                  <a:spcPct val="95000"/>
                </a:lnSpc>
                <a:spcBef>
                  <a:spcPct val="50000"/>
                </a:spcBef>
              </a:pPr>
              <a:r>
                <a:rPr kumimoji="1" lang="sr-Latn-RS" altLang="ko-KR" sz="2000" dirty="0" err="1" smtClean="0">
                  <a:latin typeface="Calibri" panose="020F0502020204030204" pitchFamily="34" charset="0"/>
                  <a:cs typeface="Calibri" panose="020F0502020204030204" pitchFamily="34" charset="0"/>
                </a:rPr>
                <a:t>Relapse</a:t>
              </a:r>
              <a:endParaRPr kumimoji="1" lang="sr-Latn-RS" altLang="ko-KR" sz="2000" dirty="0" smtClean="0">
                <a:latin typeface="Calibri" panose="020F0502020204030204" pitchFamily="34" charset="0"/>
                <a:cs typeface="Calibri" panose="020F0502020204030204" pitchFamily="34" charset="0"/>
              </a:endParaRPr>
            </a:p>
            <a:p>
              <a:pPr algn="ctr" latinLnBrk="1">
                <a:lnSpc>
                  <a:spcPct val="95000"/>
                </a:lnSpc>
                <a:spcBef>
                  <a:spcPct val="50000"/>
                </a:spcBef>
              </a:pPr>
              <a:r>
                <a:rPr kumimoji="1" lang="en-US" altLang="ko-KR" sz="2000" dirty="0" smtClean="0">
                  <a:latin typeface="Calibri" panose="020F0502020204030204" pitchFamily="34" charset="0"/>
                  <a:ea typeface="새굴림"/>
                  <a:cs typeface="Calibri" panose="020F0502020204030204" pitchFamily="34" charset="0"/>
                </a:rPr>
                <a:t>(</a:t>
              </a:r>
              <a:r>
                <a:rPr kumimoji="1" lang="en-US" altLang="ko-KR" sz="2000" dirty="0">
                  <a:latin typeface="Calibri" panose="020F0502020204030204" pitchFamily="34" charset="0"/>
                  <a:ea typeface="새굴림"/>
                  <a:cs typeface="Calibri" panose="020F0502020204030204" pitchFamily="34" charset="0"/>
                </a:rPr>
                <a:t>’02.4.16.)</a:t>
              </a:r>
            </a:p>
          </p:txBody>
        </p:sp>
      </p:grpSp>
      <p:pic>
        <p:nvPicPr>
          <p:cNvPr id="49158" name="Picture 10"/>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862139" y="2142066"/>
            <a:ext cx="2651125" cy="3657600"/>
          </a:xfrm>
          <a:prstGeom prst="rect">
            <a:avLst/>
          </a:prstGeom>
          <a:noFill/>
          <a:ln w="9525">
            <a:solidFill>
              <a:schemeClr val="bg1"/>
            </a:solidFill>
            <a:miter lim="800000"/>
            <a:headEnd/>
            <a:tailEnd/>
          </a:ln>
          <a:extLst>
            <a:ext uri="{909E8E84-426E-40DD-AFC4-6F175D3DCCD1}">
              <a14:hiddenFill xmlns:a14="http://schemas.microsoft.com/office/drawing/2010/main" xmlns="">
                <a:solidFill>
                  <a:srgbClr val="FFFFFF"/>
                </a:solidFill>
              </a14:hiddenFill>
            </a:ext>
          </a:extLst>
        </p:spPr>
      </p:pic>
      <p:pic>
        <p:nvPicPr>
          <p:cNvPr id="49159" name="Picture 11"/>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724401" y="2142066"/>
            <a:ext cx="2835275" cy="3657600"/>
          </a:xfrm>
          <a:prstGeom prst="rect">
            <a:avLst/>
          </a:prstGeom>
          <a:noFill/>
          <a:ln w="9525">
            <a:solidFill>
              <a:schemeClr val="bg1"/>
            </a:solidFill>
            <a:miter lim="800000"/>
            <a:headEnd/>
            <a:tailEnd/>
          </a:ln>
          <a:extLst>
            <a:ext uri="{909E8E84-426E-40DD-AFC4-6F175D3DCCD1}">
              <a14:hiddenFill xmlns:a14="http://schemas.microsoft.com/office/drawing/2010/main" xmlns="">
                <a:solidFill>
                  <a:srgbClr val="FFFFFF"/>
                </a:solidFill>
              </a14:hiddenFill>
            </a:ext>
          </a:extLst>
        </p:spPr>
      </p:pic>
      <p:pic>
        <p:nvPicPr>
          <p:cNvPr id="49160" name="Picture 12"/>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7773988" y="2142066"/>
            <a:ext cx="2546350" cy="3657600"/>
          </a:xfrm>
          <a:prstGeom prst="rect">
            <a:avLst/>
          </a:prstGeom>
          <a:noFill/>
          <a:ln w="9525">
            <a:solidFill>
              <a:schemeClr val="bg1"/>
            </a:solidFill>
            <a:miter lim="800000"/>
            <a:headEnd/>
            <a:tailEnd/>
          </a:ln>
          <a:extLst>
            <a:ext uri="{909E8E84-426E-40DD-AFC4-6F175D3DCCD1}">
              <a14:hiddenFill xmlns:a14="http://schemas.microsoft.com/office/drawing/2010/main" xmlns="">
                <a:solidFill>
                  <a:srgbClr val="FFFFFF"/>
                </a:solidFill>
              </a14:hiddenFill>
            </a:ext>
          </a:extLst>
        </p:spPr>
      </p:pic>
      <p:sp>
        <p:nvSpPr>
          <p:cNvPr id="49161" name="Line 13"/>
          <p:cNvSpPr>
            <a:spLocks noChangeShapeType="1"/>
          </p:cNvSpPr>
          <p:nvPr/>
        </p:nvSpPr>
        <p:spPr bwMode="auto">
          <a:xfrm>
            <a:off x="2395538" y="2426229"/>
            <a:ext cx="304800" cy="228600"/>
          </a:xfrm>
          <a:prstGeom prst="line">
            <a:avLst/>
          </a:prstGeom>
          <a:noFill/>
          <a:ln w="57150">
            <a:solidFill>
              <a:srgbClr val="66FFFF"/>
            </a:solidFill>
            <a:round/>
            <a:headEnd/>
            <a:tailEnd type="triangle" w="med" len="med"/>
          </a:ln>
          <a:extLst>
            <a:ext uri="{909E8E84-426E-40DD-AFC4-6F175D3DCCD1}">
              <a14:hiddenFill xmlns:a14="http://schemas.microsoft.com/office/drawing/2010/main" xmlns="">
                <a:noFill/>
              </a14:hiddenFill>
            </a:ext>
          </a:extLst>
        </p:spPr>
        <p:txBody>
          <a:bodyPr/>
          <a:lstStyle/>
          <a:p>
            <a:endParaRPr lang="en-GB"/>
          </a:p>
        </p:txBody>
      </p:sp>
      <p:sp>
        <p:nvSpPr>
          <p:cNvPr id="49162" name="Line 14"/>
          <p:cNvSpPr>
            <a:spLocks noChangeShapeType="1"/>
          </p:cNvSpPr>
          <p:nvPr/>
        </p:nvSpPr>
        <p:spPr bwMode="auto">
          <a:xfrm flipH="1" flipV="1">
            <a:off x="3233738" y="3264429"/>
            <a:ext cx="228600" cy="228600"/>
          </a:xfrm>
          <a:prstGeom prst="line">
            <a:avLst/>
          </a:prstGeom>
          <a:noFill/>
          <a:ln w="57150">
            <a:solidFill>
              <a:srgbClr val="66FFFF"/>
            </a:solidFill>
            <a:round/>
            <a:headEnd/>
            <a:tailEnd type="triangle" w="med" len="med"/>
          </a:ln>
          <a:extLst>
            <a:ext uri="{909E8E84-426E-40DD-AFC4-6F175D3DCCD1}">
              <a14:hiddenFill xmlns:a14="http://schemas.microsoft.com/office/drawing/2010/main" xmlns="">
                <a:noFill/>
              </a14:hiddenFill>
            </a:ext>
          </a:extLst>
        </p:spPr>
        <p:txBody>
          <a:bodyPr/>
          <a:lstStyle/>
          <a:p>
            <a:endParaRPr lang="en-GB"/>
          </a:p>
        </p:txBody>
      </p:sp>
      <p:sp>
        <p:nvSpPr>
          <p:cNvPr id="49163" name="Line 15"/>
          <p:cNvSpPr>
            <a:spLocks noChangeShapeType="1"/>
          </p:cNvSpPr>
          <p:nvPr/>
        </p:nvSpPr>
        <p:spPr bwMode="auto">
          <a:xfrm flipV="1">
            <a:off x="8610600" y="3089804"/>
            <a:ext cx="304800" cy="152400"/>
          </a:xfrm>
          <a:prstGeom prst="line">
            <a:avLst/>
          </a:prstGeom>
          <a:noFill/>
          <a:ln w="57150">
            <a:solidFill>
              <a:srgbClr val="66FFFF"/>
            </a:solidFill>
            <a:round/>
            <a:headEnd/>
            <a:tailEnd type="triangle" w="med" len="med"/>
          </a:ln>
          <a:extLst>
            <a:ext uri="{909E8E84-426E-40DD-AFC4-6F175D3DCCD1}">
              <a14:hiddenFill xmlns:a14="http://schemas.microsoft.com/office/drawing/2010/main" xmlns="">
                <a:noFill/>
              </a14:hiddenFill>
            </a:ext>
          </a:extLst>
        </p:spPr>
        <p:txBody>
          <a:bodyPr/>
          <a:lstStyle/>
          <a:p>
            <a:endParaRPr lang="en-GB"/>
          </a:p>
        </p:txBody>
      </p:sp>
      <p:sp>
        <p:nvSpPr>
          <p:cNvPr id="49164" name="Line 16"/>
          <p:cNvSpPr>
            <a:spLocks noChangeShapeType="1"/>
          </p:cNvSpPr>
          <p:nvPr/>
        </p:nvSpPr>
        <p:spPr bwMode="auto">
          <a:xfrm>
            <a:off x="8458200" y="2785004"/>
            <a:ext cx="381000" cy="0"/>
          </a:xfrm>
          <a:prstGeom prst="line">
            <a:avLst/>
          </a:prstGeom>
          <a:noFill/>
          <a:ln w="57150">
            <a:solidFill>
              <a:srgbClr val="66FFFF"/>
            </a:solidFill>
            <a:round/>
            <a:headEnd/>
            <a:tailEnd type="triangle" w="med" len="med"/>
          </a:ln>
          <a:extLst>
            <a:ext uri="{909E8E84-426E-40DD-AFC4-6F175D3DCCD1}">
              <a14:hiddenFill xmlns:a14="http://schemas.microsoft.com/office/drawing/2010/main" xmlns="">
                <a:noFill/>
              </a14:hiddenFill>
            </a:ext>
          </a:extLst>
        </p:spPr>
        <p:txBody>
          <a:bodyPr/>
          <a:lstStyle/>
          <a:p>
            <a:endParaRPr lang="en-GB"/>
          </a:p>
        </p:txBody>
      </p:sp>
      <p:sp>
        <p:nvSpPr>
          <p:cNvPr id="16" name="Title 1"/>
          <p:cNvSpPr txBox="1">
            <a:spLocks/>
          </p:cNvSpPr>
          <p:nvPr/>
        </p:nvSpPr>
        <p:spPr>
          <a:xfrm>
            <a:off x="878457" y="135732"/>
            <a:ext cx="10515600" cy="650874"/>
          </a:xfrm>
          <a:prstGeom prst="rect">
            <a:avLst/>
          </a:prstGeom>
        </p:spPr>
        <p:txBody>
          <a:bodyPr>
            <a:normAutofit/>
          </a:bodyPr>
          <a:lstStyle>
            <a:lvl1pPr algn="l" defTabSz="685800" rtl="0" eaLnBrk="0" fontAlgn="base" hangingPunct="0">
              <a:lnSpc>
                <a:spcPct val="90000"/>
              </a:lnSpc>
              <a:spcBef>
                <a:spcPct val="0"/>
              </a:spcBef>
              <a:spcAft>
                <a:spcPct val="0"/>
              </a:spcAft>
              <a:defRPr sz="440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vl2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2pPr>
            <a:lvl3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3pPr>
            <a:lvl4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4pPr>
            <a:lvl5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5pPr>
            <a:lvl6pPr marL="457200" algn="l" defTabSz="685800" rtl="0" fontAlgn="base">
              <a:lnSpc>
                <a:spcPct val="90000"/>
              </a:lnSpc>
              <a:spcBef>
                <a:spcPct val="0"/>
              </a:spcBef>
              <a:spcAft>
                <a:spcPct val="0"/>
              </a:spcAft>
              <a:defRPr sz="4400">
                <a:solidFill>
                  <a:schemeClr val="tx1"/>
                </a:solidFill>
                <a:latin typeface="Corbel" panose="020B0503020204020204" pitchFamily="34" charset="0"/>
              </a:defRPr>
            </a:lvl6pPr>
            <a:lvl7pPr marL="914400" algn="l" defTabSz="685800" rtl="0" fontAlgn="base">
              <a:lnSpc>
                <a:spcPct val="90000"/>
              </a:lnSpc>
              <a:spcBef>
                <a:spcPct val="0"/>
              </a:spcBef>
              <a:spcAft>
                <a:spcPct val="0"/>
              </a:spcAft>
              <a:defRPr sz="4400">
                <a:solidFill>
                  <a:schemeClr val="tx1"/>
                </a:solidFill>
                <a:latin typeface="Corbel" panose="020B0503020204020204" pitchFamily="34" charset="0"/>
              </a:defRPr>
            </a:lvl7pPr>
            <a:lvl8pPr marL="1371600" algn="l" defTabSz="685800" rtl="0" fontAlgn="base">
              <a:lnSpc>
                <a:spcPct val="90000"/>
              </a:lnSpc>
              <a:spcBef>
                <a:spcPct val="0"/>
              </a:spcBef>
              <a:spcAft>
                <a:spcPct val="0"/>
              </a:spcAft>
              <a:defRPr sz="4400">
                <a:solidFill>
                  <a:schemeClr val="tx1"/>
                </a:solidFill>
                <a:latin typeface="Corbel" panose="020B0503020204020204" pitchFamily="34" charset="0"/>
              </a:defRPr>
            </a:lvl8pPr>
            <a:lvl9pPr marL="1828800" algn="l" defTabSz="685800" rtl="0" fontAlgn="base">
              <a:lnSpc>
                <a:spcPct val="90000"/>
              </a:lnSpc>
              <a:spcBef>
                <a:spcPct val="0"/>
              </a:spcBef>
              <a:spcAft>
                <a:spcPct val="0"/>
              </a:spcAft>
              <a:defRPr sz="4400">
                <a:solidFill>
                  <a:schemeClr val="tx1"/>
                </a:solidFill>
                <a:latin typeface="Corbel" panose="020B0503020204020204" pitchFamily="34" charset="0"/>
              </a:defRPr>
            </a:lvl9pPr>
          </a:lstStyle>
          <a:p>
            <a:pPr algn="ctr" eaLnBrk="1" fontAlgn="auto" hangingPunct="1">
              <a:spcAft>
                <a:spcPts val="0"/>
              </a:spcAft>
              <a:defRPr/>
            </a:pPr>
            <a:r>
              <a:rPr lang="sr-Latn-RS" sz="3600" dirty="0" smtClean="0"/>
              <a:t>C</a:t>
            </a:r>
            <a:r>
              <a:rPr lang="en-US" sz="3600" dirty="0" err="1" smtClean="0"/>
              <a:t>hemotherapy</a:t>
            </a:r>
            <a:endParaRPr lang="en-GB" sz="3600" dirty="0">
              <a:solidFill>
                <a:srgbClr val="FFC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1576553090"/>
      </p:ext>
    </p:extLst>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object 42"/>
          <p:cNvSpPr txBox="1">
            <a:spLocks noChangeArrowheads="1"/>
          </p:cNvSpPr>
          <p:nvPr/>
        </p:nvSpPr>
        <p:spPr bwMode="auto">
          <a:xfrm>
            <a:off x="761999" y="431800"/>
            <a:ext cx="10583334" cy="49673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27305" rIns="0" bIns="0">
            <a:spAutoFit/>
          </a:bodyPr>
          <a:lstStyle>
            <a:lvl1pPr indent="-1085850">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ctr">
              <a:lnSpc>
                <a:spcPts val="3350"/>
              </a:lnSpc>
            </a:pPr>
            <a:r>
              <a:rPr lang="en-US" altLang="en-US" sz="3600" b="1" dirty="0" err="1">
                <a:solidFill>
                  <a:srgbClr val="FFC000"/>
                </a:solidFill>
                <a:latin typeface="Calibri" panose="020F0502020204030204" pitchFamily="34" charset="0"/>
                <a:cs typeface="Calibri" panose="020F0502020204030204" pitchFamily="34" charset="0"/>
              </a:rPr>
              <a:t>RadioTherapy</a:t>
            </a:r>
            <a:r>
              <a:rPr lang="en-US" altLang="en-US" sz="3600" b="1" dirty="0">
                <a:solidFill>
                  <a:srgbClr val="FFC000"/>
                </a:solidFill>
                <a:latin typeface="Calibri" panose="020F0502020204030204" pitchFamily="34" charset="0"/>
                <a:cs typeface="Calibri" panose="020F0502020204030204" pitchFamily="34" charset="0"/>
              </a:rPr>
              <a:t> guidance and </a:t>
            </a:r>
            <a:r>
              <a:rPr lang="en-US" altLang="en-US" sz="3600" b="1" dirty="0" smtClean="0">
                <a:solidFill>
                  <a:srgbClr val="FFC000"/>
                </a:solidFill>
                <a:latin typeface="Calibri" panose="020F0502020204030204" pitchFamily="34" charset="0"/>
                <a:cs typeface="Calibri" panose="020F0502020204030204" pitchFamily="34" charset="0"/>
              </a:rPr>
              <a:t>management</a:t>
            </a:r>
            <a:endParaRPr lang="sr-Latn-RS" altLang="en-US" sz="3600" b="1" dirty="0" smtClean="0">
              <a:solidFill>
                <a:srgbClr val="FFC000"/>
              </a:solidFill>
              <a:latin typeface="Calibri" panose="020F0502020204030204" pitchFamily="34" charset="0"/>
              <a:cs typeface="Calibri" panose="020F0502020204030204" pitchFamily="34" charset="0"/>
            </a:endParaRPr>
          </a:p>
          <a:p>
            <a:pPr algn="ctr">
              <a:lnSpc>
                <a:spcPts val="3350"/>
              </a:lnSpc>
            </a:pPr>
            <a:endParaRPr lang="sr-Latn-RS" altLang="en-US" sz="3600" b="1" dirty="0" smtClean="0">
              <a:solidFill>
                <a:srgbClr val="FFC000"/>
              </a:solidFill>
              <a:latin typeface="Calibri" panose="020F0502020204030204" pitchFamily="34" charset="0"/>
              <a:cs typeface="Calibri" panose="020F0502020204030204" pitchFamily="34" charset="0"/>
            </a:endParaRPr>
          </a:p>
          <a:p>
            <a:pPr algn="ctr">
              <a:lnSpc>
                <a:spcPts val="3350"/>
              </a:lnSpc>
            </a:pPr>
            <a:endParaRPr lang="en-US" altLang="en-US" sz="3200" b="1" dirty="0">
              <a:latin typeface="Calibri" panose="020F0502020204030204" pitchFamily="34" charset="0"/>
              <a:cs typeface="Calibri" panose="020F0502020204030204" pitchFamily="34" charset="0"/>
            </a:endParaRPr>
          </a:p>
          <a:p>
            <a:pPr marL="914400" indent="-914400" algn="just">
              <a:spcBef>
                <a:spcPts val="1575"/>
              </a:spcBef>
              <a:buSzPct val="96000"/>
              <a:buFont typeface="Wingdings" panose="05000000000000000000" pitchFamily="2" charset="2"/>
              <a:buChar char=""/>
            </a:pPr>
            <a:r>
              <a:rPr lang="en-US" sz="2800" dirty="0">
                <a:latin typeface="Arial" panose="020B0604020202020204" pitchFamily="34" charset="0"/>
                <a:cs typeface="Arial" panose="020B0604020202020204" pitchFamily="34" charset="0"/>
              </a:rPr>
              <a:t>More precise planning of the beam field depending on the metabolic and biological activity in the malignant tumor itself </a:t>
            </a:r>
            <a:endParaRPr lang="sr-Latn-RS" sz="2800" dirty="0" smtClean="0">
              <a:latin typeface="Arial" panose="020B0604020202020204" pitchFamily="34" charset="0"/>
              <a:cs typeface="Arial" panose="020B0604020202020204" pitchFamily="34" charset="0"/>
            </a:endParaRPr>
          </a:p>
          <a:p>
            <a:pPr marL="914400" indent="-914400" algn="just">
              <a:spcBef>
                <a:spcPts val="1575"/>
              </a:spcBef>
              <a:buSzPct val="96000"/>
              <a:buFont typeface="Wingdings" panose="05000000000000000000" pitchFamily="2" charset="2"/>
              <a:buChar char=""/>
            </a:pPr>
            <a:r>
              <a:rPr lang="en-US" sz="2800" dirty="0" smtClean="0">
                <a:latin typeface="Arial" panose="020B0604020202020204" pitchFamily="34" charset="0"/>
                <a:cs typeface="Arial" panose="020B0604020202020204" pitchFamily="34" charset="0"/>
              </a:rPr>
              <a:t>Fusion </a:t>
            </a:r>
            <a:r>
              <a:rPr lang="en-US" sz="2800" dirty="0">
                <a:latin typeface="Arial" panose="020B0604020202020204" pitchFamily="34" charset="0"/>
                <a:cs typeface="Arial" panose="020B0604020202020204" pitchFamily="34" charset="0"/>
              </a:rPr>
              <a:t>functional-morphological imaging using PET/CT significantly improves the accuracy of planning the air field: </a:t>
            </a:r>
            <a:endParaRPr lang="sr-Latn-RS" sz="2800" dirty="0" smtClean="0">
              <a:latin typeface="Arial" panose="020B0604020202020204" pitchFamily="34" charset="0"/>
              <a:cs typeface="Arial" panose="020B0604020202020204" pitchFamily="34" charset="0"/>
            </a:endParaRPr>
          </a:p>
          <a:p>
            <a:pPr marL="914400" indent="-914400" algn="just">
              <a:spcBef>
                <a:spcPts val="1575"/>
              </a:spcBef>
              <a:buSzPct val="96000"/>
              <a:buFont typeface="Wingdings" panose="05000000000000000000" pitchFamily="2" charset="2"/>
              <a:buChar char=""/>
            </a:pPr>
            <a:r>
              <a:rPr lang="en-US" sz="2800" dirty="0" smtClean="0">
                <a:latin typeface="Arial" panose="020B0604020202020204" pitchFamily="34" charset="0"/>
                <a:cs typeface="Arial" panose="020B0604020202020204" pitchFamily="34" charset="0"/>
              </a:rPr>
              <a:t>In </a:t>
            </a:r>
            <a:r>
              <a:rPr lang="en-US" sz="2800" dirty="0">
                <a:latin typeface="Arial" panose="020B0604020202020204" pitchFamily="34" charset="0"/>
                <a:cs typeface="Arial" panose="020B0604020202020204" pitchFamily="34" charset="0"/>
              </a:rPr>
              <a:t>NSCLC, the removal of atelectasis and infection zones from the air field, and the shift and increase of the dose to the area of lymph nodes that accumulate FDG.</a:t>
            </a:r>
            <a:endParaRPr lang="en-US" altLang="en-US"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4100763039"/>
      </p:ext>
    </p:extLst>
  </p:cSld>
  <p:clrMapOvr>
    <a:masterClrMapping/>
  </p:clrMapOvr>
  <p:transition spd="slow"/>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3"/>
          <p:cNvSpPr txBox="1">
            <a:spLocks noChangeArrowheads="1"/>
          </p:cNvSpPr>
          <p:nvPr/>
        </p:nvSpPr>
        <p:spPr bwMode="auto">
          <a:xfrm>
            <a:off x="6273800" y="6389688"/>
            <a:ext cx="5715000"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algn="r" eaLnBrk="1" hangingPunct="1">
              <a:spcBef>
                <a:spcPct val="50000"/>
              </a:spcBef>
            </a:pPr>
            <a:r>
              <a:rPr lang="en-US" altLang="en-US" i="1" dirty="0" err="1">
                <a:solidFill>
                  <a:schemeClr val="bg1"/>
                </a:solidFill>
              </a:rPr>
              <a:t>Steenbakkers</a:t>
            </a:r>
            <a:r>
              <a:rPr lang="en-US" altLang="en-US" i="1" dirty="0">
                <a:solidFill>
                  <a:schemeClr val="bg1"/>
                </a:solidFill>
              </a:rPr>
              <a:t> R. </a:t>
            </a:r>
            <a:r>
              <a:rPr lang="en-US" altLang="en-US" i="1" dirty="0" err="1">
                <a:solidFill>
                  <a:schemeClr val="bg1"/>
                </a:solidFill>
              </a:rPr>
              <a:t>Int</a:t>
            </a:r>
            <a:r>
              <a:rPr lang="en-US" altLang="en-US" i="1" dirty="0">
                <a:solidFill>
                  <a:schemeClr val="bg1"/>
                </a:solidFill>
              </a:rPr>
              <a:t> J </a:t>
            </a:r>
            <a:r>
              <a:rPr lang="en-US" altLang="en-US" i="1" dirty="0" err="1">
                <a:solidFill>
                  <a:schemeClr val="bg1"/>
                </a:solidFill>
              </a:rPr>
              <a:t>Radiat</a:t>
            </a:r>
            <a:r>
              <a:rPr lang="en-US" altLang="en-US" i="1" dirty="0">
                <a:solidFill>
                  <a:schemeClr val="bg1"/>
                </a:solidFill>
              </a:rPr>
              <a:t> </a:t>
            </a:r>
            <a:r>
              <a:rPr lang="en-US" altLang="en-US" i="1" dirty="0" err="1">
                <a:solidFill>
                  <a:schemeClr val="bg1"/>
                </a:solidFill>
              </a:rPr>
              <a:t>Oncol</a:t>
            </a:r>
            <a:r>
              <a:rPr lang="en-US" altLang="en-US" i="1" dirty="0">
                <a:solidFill>
                  <a:schemeClr val="bg1"/>
                </a:solidFill>
              </a:rPr>
              <a:t> </a:t>
            </a:r>
            <a:r>
              <a:rPr lang="en-US" altLang="en-US" i="1" dirty="0" err="1">
                <a:solidFill>
                  <a:schemeClr val="bg1"/>
                </a:solidFill>
              </a:rPr>
              <a:t>Biol</a:t>
            </a:r>
            <a:r>
              <a:rPr lang="en-US" altLang="en-US" i="1" dirty="0">
                <a:solidFill>
                  <a:schemeClr val="bg1"/>
                </a:solidFill>
              </a:rPr>
              <a:t> Phys. 2006;64:435.</a:t>
            </a:r>
          </a:p>
        </p:txBody>
      </p:sp>
      <p:pic>
        <p:nvPicPr>
          <p:cNvPr id="53251" name="Picture 4" descr="Picture 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590800" y="255588"/>
            <a:ext cx="3200400" cy="6007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3252" name="Picture 5" descr="Picture 6"/>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132514" y="255588"/>
            <a:ext cx="3203575" cy="6007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629159902"/>
      </p:ext>
    </p:extLst>
  </p:cSld>
  <p:clrMapOvr>
    <a:masterClrMapping/>
  </p:clrMapOvr>
  <p:transition spd="slow"/>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object 2"/>
          <p:cNvSpPr>
            <a:spLocks noChangeArrowheads="1"/>
          </p:cNvSpPr>
          <p:nvPr/>
        </p:nvSpPr>
        <p:spPr bwMode="auto">
          <a:xfrm>
            <a:off x="3429001" y="228600"/>
            <a:ext cx="5534025" cy="6096000"/>
          </a:xfrm>
          <a:prstGeom prst="rect">
            <a:avLst/>
          </a:prstGeom>
          <a:blipFill dpi="0" rotWithShape="1">
            <a:blip r:embed="rId2"/>
            <a:srcRect/>
            <a:stretch>
              <a:fillRect/>
            </a:stretch>
          </a:blipFill>
          <a:ln>
            <a:noFill/>
          </a:ln>
          <a:extLs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endParaRPr lang="en-US" altLang="en-US">
              <a:latin typeface="Tahoma" panose="020B0604030504040204" pitchFamily="34" charset="0"/>
            </a:endParaRPr>
          </a:p>
        </p:txBody>
      </p:sp>
      <p:sp>
        <p:nvSpPr>
          <p:cNvPr id="3" name="object 3"/>
          <p:cNvSpPr txBox="1"/>
          <p:nvPr/>
        </p:nvSpPr>
        <p:spPr>
          <a:xfrm>
            <a:off x="3581401" y="6362701"/>
            <a:ext cx="5218113" cy="320675"/>
          </a:xfrm>
          <a:prstGeom prst="rect">
            <a:avLst/>
          </a:prstGeom>
        </p:spPr>
        <p:txBody>
          <a:bodyPr lIns="0" tIns="12700" rIns="0" bIns="0">
            <a:spAutoFit/>
          </a:bodyPr>
          <a:lstStyle/>
          <a:p>
            <a:pPr marL="12700" fontAlgn="auto">
              <a:spcBef>
                <a:spcPts val="100"/>
              </a:spcBef>
              <a:spcAft>
                <a:spcPts val="0"/>
              </a:spcAft>
              <a:defRPr/>
            </a:pPr>
            <a:r>
              <a:rPr lang="en-US" sz="2000" dirty="0">
                <a:latin typeface="Arial"/>
                <a:cs typeface="Arial"/>
              </a:rPr>
              <a:t>NSCLC</a:t>
            </a:r>
            <a:r>
              <a:rPr sz="2000" dirty="0">
                <a:latin typeface="Arial"/>
                <a:cs typeface="Arial"/>
              </a:rPr>
              <a:t>. </a:t>
            </a:r>
            <a:r>
              <a:rPr lang="sr-Latn-RS" sz="2000" dirty="0" err="1" smtClean="0">
                <a:latin typeface="Arial"/>
                <a:cs typeface="Arial"/>
              </a:rPr>
              <a:t>atelectasis</a:t>
            </a:r>
            <a:endParaRPr sz="2000" dirty="0">
              <a:latin typeface="Arial"/>
              <a:cs typeface="Arial"/>
            </a:endParaRPr>
          </a:p>
        </p:txBody>
      </p:sp>
    </p:spTree>
    <p:extLst>
      <p:ext uri="{BB962C8B-B14F-4D97-AF65-F5344CB8AC3E}">
        <p14:creationId xmlns:p14="http://schemas.microsoft.com/office/powerpoint/2010/main" xmlns="" val="3657290211"/>
      </p:ext>
    </p:extLst>
  </p:cSld>
  <p:clrMapOvr>
    <a:masterClrMapping/>
  </p:clrMapOvr>
  <p:transition spd="slow"/>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1" name="Content Placeholder 3"/>
          <p:cNvPicPr>
            <a:picLocks noGrp="1" noChangeAspect="1"/>
          </p:cNvPicPr>
          <p:nvPr>
            <p:ph sz="quarter" idx="1"/>
          </p:nvPr>
        </p:nvPicPr>
        <p:blipFill>
          <a:blip r:embed="rId2">
            <a:extLst>
              <a:ext uri="{28A0092B-C50C-407E-A947-70E740481C1C}">
                <a14:useLocalDpi xmlns:a14="http://schemas.microsoft.com/office/drawing/2010/main" xmlns="" val="0"/>
              </a:ext>
            </a:extLst>
          </a:blip>
          <a:srcRect/>
          <a:stretch>
            <a:fillRect/>
          </a:stretch>
        </p:blipFill>
        <p:spPr bwMode="auto">
          <a:xfrm>
            <a:off x="574954" y="211396"/>
            <a:ext cx="10740746" cy="6296299"/>
          </a:xfrm>
        </p:spPr>
      </p:pic>
    </p:spTree>
    <p:extLst>
      <p:ext uri="{BB962C8B-B14F-4D97-AF65-F5344CB8AC3E}">
        <p14:creationId xmlns:p14="http://schemas.microsoft.com/office/powerpoint/2010/main" xmlns="" val="77002677"/>
      </p:ext>
    </p:extLst>
  </p:cSld>
  <p:clrMapOvr>
    <a:masterClrMapping/>
  </p:clrMapOvr>
  <p:transition spd="slow"/>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88362" y="365126"/>
            <a:ext cx="12015276" cy="6196219"/>
          </a:xfrm>
        </p:spPr>
      </p:pic>
    </p:spTree>
    <p:extLst>
      <p:ext uri="{BB962C8B-B14F-4D97-AF65-F5344CB8AC3E}">
        <p14:creationId xmlns:p14="http://schemas.microsoft.com/office/powerpoint/2010/main" xmlns="" val="331105744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7489825" y="935038"/>
            <a:ext cx="2789236" cy="3179761"/>
          </a:xfrm>
          <a:prstGeom prst="rect">
            <a:avLst/>
          </a:prstGeom>
        </p:spPr>
      </p:pic>
      <p:pic>
        <p:nvPicPr>
          <p:cNvPr id="3" name="object 3"/>
          <p:cNvPicPr/>
          <p:nvPr/>
        </p:nvPicPr>
        <p:blipFill>
          <a:blip r:embed="rId3" cstate="print"/>
          <a:stretch>
            <a:fillRect/>
          </a:stretch>
        </p:blipFill>
        <p:spPr>
          <a:xfrm>
            <a:off x="4441826" y="923926"/>
            <a:ext cx="2927413" cy="3191317"/>
          </a:xfrm>
          <a:prstGeom prst="rect">
            <a:avLst/>
          </a:prstGeom>
        </p:spPr>
      </p:pic>
      <p:grpSp>
        <p:nvGrpSpPr>
          <p:cNvPr id="4" name="object 4"/>
          <p:cNvGrpSpPr/>
          <p:nvPr/>
        </p:nvGrpSpPr>
        <p:grpSpPr>
          <a:xfrm>
            <a:off x="1651000" y="935039"/>
            <a:ext cx="2712721" cy="3156268"/>
            <a:chOff x="327025" y="1282700"/>
            <a:chExt cx="2512695" cy="2808605"/>
          </a:xfrm>
        </p:grpSpPr>
        <p:pic>
          <p:nvPicPr>
            <p:cNvPr id="5" name="object 5"/>
            <p:cNvPicPr/>
            <p:nvPr/>
          </p:nvPicPr>
          <p:blipFill>
            <a:blip r:embed="rId4" cstate="print"/>
            <a:stretch>
              <a:fillRect/>
            </a:stretch>
          </p:blipFill>
          <p:spPr>
            <a:xfrm>
              <a:off x="327025" y="1282700"/>
              <a:ext cx="2512529" cy="2808287"/>
            </a:xfrm>
            <a:prstGeom prst="rect">
              <a:avLst/>
            </a:prstGeom>
          </p:spPr>
        </p:pic>
        <p:sp>
          <p:nvSpPr>
            <p:cNvPr id="6" name="object 6"/>
            <p:cNvSpPr/>
            <p:nvPr/>
          </p:nvSpPr>
          <p:spPr>
            <a:xfrm>
              <a:off x="611559" y="1700808"/>
              <a:ext cx="416559" cy="624840"/>
            </a:xfrm>
            <a:custGeom>
              <a:avLst/>
              <a:gdLst/>
              <a:ahLst/>
              <a:cxnLst/>
              <a:rect l="l" t="t" r="r" b="b"/>
              <a:pathLst>
                <a:path w="416559" h="624839">
                  <a:moveTo>
                    <a:pt x="0" y="0"/>
                  </a:moveTo>
                  <a:lnTo>
                    <a:pt x="416356" y="624535"/>
                  </a:lnTo>
                </a:path>
              </a:pathLst>
            </a:custGeom>
            <a:ln w="28575">
              <a:solidFill>
                <a:srgbClr val="DC5924"/>
              </a:solidFill>
            </a:ln>
          </p:spPr>
          <p:txBody>
            <a:bodyPr wrap="square" lIns="0" tIns="0" rIns="0" bIns="0" rtlCol="0"/>
            <a:lstStyle/>
            <a:p>
              <a:endParaRPr/>
            </a:p>
          </p:txBody>
        </p:sp>
        <p:sp>
          <p:nvSpPr>
            <p:cNvPr id="7" name="object 7"/>
            <p:cNvSpPr/>
            <p:nvPr/>
          </p:nvSpPr>
          <p:spPr>
            <a:xfrm>
              <a:off x="938754" y="2226274"/>
              <a:ext cx="89535" cy="99060"/>
            </a:xfrm>
            <a:custGeom>
              <a:avLst/>
              <a:gdLst/>
              <a:ahLst/>
              <a:cxnLst/>
              <a:rect l="l" t="t" r="r" b="b"/>
              <a:pathLst>
                <a:path w="89534" h="99060">
                  <a:moveTo>
                    <a:pt x="83223" y="0"/>
                  </a:moveTo>
                  <a:lnTo>
                    <a:pt x="89166" y="99060"/>
                  </a:lnTo>
                  <a:lnTo>
                    <a:pt x="0" y="55473"/>
                  </a:lnTo>
                </a:path>
              </a:pathLst>
            </a:custGeom>
            <a:ln w="28575">
              <a:solidFill>
                <a:srgbClr val="DC5924"/>
              </a:solidFill>
            </a:ln>
          </p:spPr>
          <p:txBody>
            <a:bodyPr wrap="square" lIns="0" tIns="0" rIns="0" bIns="0" rtlCol="0"/>
            <a:lstStyle/>
            <a:p>
              <a:endParaRPr/>
            </a:p>
          </p:txBody>
        </p:sp>
      </p:grpSp>
      <p:sp>
        <p:nvSpPr>
          <p:cNvPr id="8" name="object 8"/>
          <p:cNvSpPr txBox="1"/>
          <p:nvPr/>
        </p:nvSpPr>
        <p:spPr>
          <a:xfrm>
            <a:off x="5109813" y="4457890"/>
            <a:ext cx="4837430" cy="452120"/>
          </a:xfrm>
          <a:prstGeom prst="rect">
            <a:avLst/>
          </a:prstGeom>
        </p:spPr>
        <p:txBody>
          <a:bodyPr vert="horz" wrap="square" lIns="0" tIns="12065" rIns="0" bIns="0" rtlCol="0">
            <a:spAutoFit/>
          </a:bodyPr>
          <a:lstStyle/>
          <a:p>
            <a:pPr marL="50800">
              <a:spcBef>
                <a:spcPts val="95"/>
              </a:spcBef>
              <a:tabLst>
                <a:tab pos="2684780" algn="l"/>
              </a:tabLst>
            </a:pPr>
            <a:r>
              <a:rPr sz="2775" b="1" spc="-7" baseline="25525" dirty="0">
                <a:latin typeface="Times New Roman"/>
                <a:cs typeface="Times New Roman"/>
              </a:rPr>
              <a:t>18</a:t>
            </a:r>
            <a:r>
              <a:rPr sz="2800" b="1" spc="-5" dirty="0">
                <a:latin typeface="Times New Roman"/>
                <a:cs typeface="Times New Roman"/>
              </a:rPr>
              <a:t>F-FDG	</a:t>
            </a:r>
            <a:r>
              <a:rPr sz="2775" b="1" spc="-15" baseline="25525" dirty="0">
                <a:latin typeface="Times New Roman"/>
                <a:cs typeface="Times New Roman"/>
              </a:rPr>
              <a:t>11</a:t>
            </a:r>
            <a:r>
              <a:rPr sz="2800" b="1" spc="-10" dirty="0">
                <a:latin typeface="Times New Roman"/>
                <a:cs typeface="Times New Roman"/>
              </a:rPr>
              <a:t>C-metionine</a:t>
            </a:r>
            <a:endParaRPr sz="2800">
              <a:latin typeface="Times New Roman"/>
              <a:cs typeface="Times New Roman"/>
            </a:endParaRPr>
          </a:p>
        </p:txBody>
      </p:sp>
      <p:sp>
        <p:nvSpPr>
          <p:cNvPr id="9" name="object 9"/>
          <p:cNvSpPr txBox="1"/>
          <p:nvPr/>
        </p:nvSpPr>
        <p:spPr>
          <a:xfrm>
            <a:off x="2693809" y="4386537"/>
            <a:ext cx="755015" cy="452120"/>
          </a:xfrm>
          <a:prstGeom prst="rect">
            <a:avLst/>
          </a:prstGeom>
        </p:spPr>
        <p:txBody>
          <a:bodyPr vert="horz" wrap="square" lIns="0" tIns="12065" rIns="0" bIns="0" rtlCol="0">
            <a:spAutoFit/>
          </a:bodyPr>
          <a:lstStyle/>
          <a:p>
            <a:pPr marL="12700">
              <a:spcBef>
                <a:spcPts val="95"/>
              </a:spcBef>
            </a:pPr>
            <a:r>
              <a:rPr sz="2800" b="1" spc="-5" dirty="0">
                <a:latin typeface="Times New Roman"/>
                <a:cs typeface="Times New Roman"/>
              </a:rPr>
              <a:t>M</a:t>
            </a:r>
            <a:r>
              <a:rPr sz="2800" b="1" spc="-10" dirty="0">
                <a:latin typeface="Times New Roman"/>
                <a:cs typeface="Times New Roman"/>
              </a:rPr>
              <a:t>RI</a:t>
            </a:r>
            <a:endParaRPr sz="2800">
              <a:latin typeface="Times New Roman"/>
              <a:cs typeface="Times New Roman"/>
            </a:endParaRPr>
          </a:p>
        </p:txBody>
      </p:sp>
      <p:sp>
        <p:nvSpPr>
          <p:cNvPr id="10" name="object 10"/>
          <p:cNvSpPr txBox="1"/>
          <p:nvPr/>
        </p:nvSpPr>
        <p:spPr>
          <a:xfrm>
            <a:off x="1447799" y="5257934"/>
            <a:ext cx="8983133" cy="1345881"/>
          </a:xfrm>
          <a:prstGeom prst="rect">
            <a:avLst/>
          </a:prstGeom>
        </p:spPr>
        <p:txBody>
          <a:bodyPr vert="horz" wrap="square" lIns="0" tIns="12065" rIns="0" bIns="0" rtlCol="0">
            <a:spAutoFit/>
          </a:bodyPr>
          <a:lstStyle/>
          <a:p>
            <a:pPr algn="ctr">
              <a:lnSpc>
                <a:spcPts val="3360"/>
              </a:lnSpc>
              <a:spcBef>
                <a:spcPts val="95"/>
              </a:spcBef>
            </a:pPr>
            <a:r>
              <a:rPr lang="sr-Latn-RS" sz="2400" spc="-15" dirty="0" err="1" smtClean="0">
                <a:latin typeface="Arial" panose="020B0604020202020204" pitchFamily="34" charset="0"/>
                <a:cs typeface="Arial" panose="020B0604020202020204" pitchFamily="34" charset="0"/>
              </a:rPr>
              <a:t>Astrocitoma</a:t>
            </a:r>
            <a:endParaRPr lang="ru-RU" sz="2400" spc="-15" dirty="0" smtClean="0">
              <a:latin typeface="Arial" panose="020B0604020202020204" pitchFamily="34" charset="0"/>
              <a:cs typeface="Arial" panose="020B0604020202020204" pitchFamily="34" charset="0"/>
            </a:endParaRPr>
          </a:p>
          <a:p>
            <a:pPr>
              <a:lnSpc>
                <a:spcPts val="3360"/>
              </a:lnSpc>
              <a:spcBef>
                <a:spcPts val="95"/>
              </a:spcBef>
            </a:pPr>
            <a:r>
              <a:rPr lang="ru-RU" sz="2400" spc="-15" baseline="30000" dirty="0" smtClean="0">
                <a:latin typeface="Arial" panose="020B0604020202020204" pitchFamily="34" charset="0"/>
                <a:cs typeface="Arial" panose="020B0604020202020204" pitchFamily="34" charset="0"/>
              </a:rPr>
              <a:t>18</a:t>
            </a:r>
            <a:r>
              <a:rPr lang="ru-RU" sz="2400" spc="-15" dirty="0" smtClean="0">
                <a:latin typeface="Arial" panose="020B0604020202020204" pitchFamily="34" charset="0"/>
                <a:cs typeface="Arial" panose="020B0604020202020204" pitchFamily="34" charset="0"/>
              </a:rPr>
              <a:t>F-FDG </a:t>
            </a:r>
            <a:r>
              <a:rPr lang="sr-Latn-RS" sz="2400" spc="-15" dirty="0">
                <a:latin typeface="Arial" panose="020B0604020202020204" pitchFamily="34" charset="0"/>
                <a:cs typeface="Arial" panose="020B0604020202020204" pitchFamily="34" charset="0"/>
              </a:rPr>
              <a:t>negative </a:t>
            </a:r>
            <a:r>
              <a:rPr lang="sr-Latn-RS" sz="2400" spc="-15" dirty="0" err="1">
                <a:latin typeface="Arial" panose="020B0604020202020204" pitchFamily="34" charset="0"/>
                <a:cs typeface="Arial" panose="020B0604020202020204" pitchFamily="34" charset="0"/>
              </a:rPr>
              <a:t>uptake</a:t>
            </a:r>
            <a:endParaRPr lang="ru-RU" sz="2400" spc="-15" dirty="0" smtClean="0">
              <a:latin typeface="Arial" panose="020B0604020202020204" pitchFamily="34" charset="0"/>
              <a:cs typeface="Arial" panose="020B0604020202020204" pitchFamily="34" charset="0"/>
            </a:endParaRPr>
          </a:p>
          <a:p>
            <a:pPr>
              <a:lnSpc>
                <a:spcPts val="3360"/>
              </a:lnSpc>
              <a:spcBef>
                <a:spcPts val="95"/>
              </a:spcBef>
            </a:pPr>
            <a:r>
              <a:rPr lang="ru-RU" sz="2400" spc="-15" baseline="30000" dirty="0" err="1" smtClean="0">
                <a:solidFill>
                  <a:srgbClr val="FFFF00"/>
                </a:solidFill>
                <a:latin typeface="Arial" panose="020B0604020202020204" pitchFamily="34" charset="0"/>
                <a:cs typeface="Arial" panose="020B0604020202020204" pitchFamily="34" charset="0"/>
              </a:rPr>
              <a:t>11</a:t>
            </a:r>
            <a:r>
              <a:rPr lang="ru-RU" sz="2400" spc="-15" dirty="0" err="1" smtClean="0">
                <a:solidFill>
                  <a:srgbClr val="FFFF00"/>
                </a:solidFill>
                <a:latin typeface="Arial" panose="020B0604020202020204" pitchFamily="34" charset="0"/>
                <a:cs typeface="Arial" panose="020B0604020202020204" pitchFamily="34" charset="0"/>
              </a:rPr>
              <a:t>С</a:t>
            </a:r>
            <a:r>
              <a:rPr lang="ru-RU" sz="2400" spc="-15" dirty="0" smtClean="0">
                <a:solidFill>
                  <a:srgbClr val="FFFF00"/>
                </a:solidFill>
                <a:latin typeface="Arial" panose="020B0604020202020204" pitchFamily="34" charset="0"/>
                <a:cs typeface="Arial" panose="020B0604020202020204" pitchFamily="34" charset="0"/>
              </a:rPr>
              <a:t>-</a:t>
            </a:r>
            <a:r>
              <a:rPr lang="en-US" sz="2400" spc="-15" dirty="0" err="1" smtClean="0">
                <a:solidFill>
                  <a:srgbClr val="FFFF00"/>
                </a:solidFill>
                <a:latin typeface="Arial" panose="020B0604020202020204" pitchFamily="34" charset="0"/>
                <a:cs typeface="Arial" panose="020B0604020202020204" pitchFamily="34" charset="0"/>
              </a:rPr>
              <a:t>metionine</a:t>
            </a:r>
            <a:r>
              <a:rPr lang="ru-RU" sz="2400" spc="-15" dirty="0" smtClean="0">
                <a:latin typeface="Arial" panose="020B0604020202020204" pitchFamily="34" charset="0"/>
                <a:cs typeface="Arial" panose="020B0604020202020204" pitchFamily="34" charset="0"/>
              </a:rPr>
              <a:t> </a:t>
            </a:r>
            <a:r>
              <a:rPr lang="sr-Latn-RS" sz="2400" spc="-15" dirty="0" smtClean="0">
                <a:latin typeface="Arial" panose="020B0604020202020204" pitchFamily="34" charset="0"/>
                <a:cs typeface="Arial" panose="020B0604020202020204" pitchFamily="34" charset="0"/>
              </a:rPr>
              <a:t>positive uptake</a:t>
            </a:r>
            <a:endParaRPr lang="ru-RU" sz="2400" spc="-15" dirty="0" smtClean="0">
              <a:latin typeface="Arial" panose="020B0604020202020204" pitchFamily="34" charset="0"/>
              <a:cs typeface="Arial" panose="020B0604020202020204" pitchFamily="34" charset="0"/>
            </a:endParaRPr>
          </a:p>
        </p:txBody>
      </p:sp>
      <p:grpSp>
        <p:nvGrpSpPr>
          <p:cNvPr id="11" name="object 11"/>
          <p:cNvGrpSpPr/>
          <p:nvPr/>
        </p:nvGrpSpPr>
        <p:grpSpPr>
          <a:xfrm>
            <a:off x="5145608" y="1362486"/>
            <a:ext cx="445134" cy="653415"/>
            <a:chOff x="3621608" y="1362485"/>
            <a:chExt cx="445134" cy="653415"/>
          </a:xfrm>
        </p:grpSpPr>
        <p:sp>
          <p:nvSpPr>
            <p:cNvPr id="12" name="object 12"/>
            <p:cNvSpPr/>
            <p:nvPr/>
          </p:nvSpPr>
          <p:spPr>
            <a:xfrm>
              <a:off x="3635895" y="1376772"/>
              <a:ext cx="416559" cy="624840"/>
            </a:xfrm>
            <a:custGeom>
              <a:avLst/>
              <a:gdLst/>
              <a:ahLst/>
              <a:cxnLst/>
              <a:rect l="l" t="t" r="r" b="b"/>
              <a:pathLst>
                <a:path w="416560" h="624839">
                  <a:moveTo>
                    <a:pt x="0" y="0"/>
                  </a:moveTo>
                  <a:lnTo>
                    <a:pt x="416356" y="624535"/>
                  </a:lnTo>
                </a:path>
              </a:pathLst>
            </a:custGeom>
            <a:ln w="28575">
              <a:solidFill>
                <a:srgbClr val="DC5924"/>
              </a:solidFill>
            </a:ln>
          </p:spPr>
          <p:txBody>
            <a:bodyPr wrap="square" lIns="0" tIns="0" rIns="0" bIns="0" rtlCol="0"/>
            <a:lstStyle/>
            <a:p>
              <a:endParaRPr/>
            </a:p>
          </p:txBody>
        </p:sp>
        <p:sp>
          <p:nvSpPr>
            <p:cNvPr id="13" name="object 13"/>
            <p:cNvSpPr/>
            <p:nvPr/>
          </p:nvSpPr>
          <p:spPr>
            <a:xfrm>
              <a:off x="3963090" y="1902239"/>
              <a:ext cx="89535" cy="99060"/>
            </a:xfrm>
            <a:custGeom>
              <a:avLst/>
              <a:gdLst/>
              <a:ahLst/>
              <a:cxnLst/>
              <a:rect l="l" t="t" r="r" b="b"/>
              <a:pathLst>
                <a:path w="89535" h="99060">
                  <a:moveTo>
                    <a:pt x="83223" y="0"/>
                  </a:moveTo>
                  <a:lnTo>
                    <a:pt x="89166" y="99060"/>
                  </a:lnTo>
                  <a:lnTo>
                    <a:pt x="0" y="55473"/>
                  </a:lnTo>
                </a:path>
              </a:pathLst>
            </a:custGeom>
            <a:ln w="28575">
              <a:solidFill>
                <a:srgbClr val="DC5924"/>
              </a:solidFill>
            </a:ln>
          </p:spPr>
          <p:txBody>
            <a:bodyPr wrap="square" lIns="0" tIns="0" rIns="0" bIns="0" rtlCol="0"/>
            <a:lstStyle/>
            <a:p>
              <a:endParaRPr/>
            </a:p>
          </p:txBody>
        </p:sp>
      </p:grpSp>
      <p:grpSp>
        <p:nvGrpSpPr>
          <p:cNvPr id="14" name="object 14"/>
          <p:cNvGrpSpPr/>
          <p:nvPr/>
        </p:nvGrpSpPr>
        <p:grpSpPr>
          <a:xfrm>
            <a:off x="8097936" y="1514886"/>
            <a:ext cx="445134" cy="653415"/>
            <a:chOff x="6573936" y="1514885"/>
            <a:chExt cx="445134" cy="653415"/>
          </a:xfrm>
        </p:grpSpPr>
        <p:sp>
          <p:nvSpPr>
            <p:cNvPr id="15" name="object 15"/>
            <p:cNvSpPr/>
            <p:nvPr/>
          </p:nvSpPr>
          <p:spPr>
            <a:xfrm>
              <a:off x="6588224" y="1529172"/>
              <a:ext cx="416559" cy="624840"/>
            </a:xfrm>
            <a:custGeom>
              <a:avLst/>
              <a:gdLst/>
              <a:ahLst/>
              <a:cxnLst/>
              <a:rect l="l" t="t" r="r" b="b"/>
              <a:pathLst>
                <a:path w="416559" h="624839">
                  <a:moveTo>
                    <a:pt x="0" y="0"/>
                  </a:moveTo>
                  <a:lnTo>
                    <a:pt x="416356" y="624535"/>
                  </a:lnTo>
                </a:path>
              </a:pathLst>
            </a:custGeom>
            <a:ln w="28575">
              <a:solidFill>
                <a:srgbClr val="DC5924"/>
              </a:solidFill>
            </a:ln>
          </p:spPr>
          <p:txBody>
            <a:bodyPr wrap="square" lIns="0" tIns="0" rIns="0" bIns="0" rtlCol="0"/>
            <a:lstStyle/>
            <a:p>
              <a:endParaRPr/>
            </a:p>
          </p:txBody>
        </p:sp>
        <p:sp>
          <p:nvSpPr>
            <p:cNvPr id="16" name="object 16"/>
            <p:cNvSpPr/>
            <p:nvPr/>
          </p:nvSpPr>
          <p:spPr>
            <a:xfrm>
              <a:off x="6915419" y="2054639"/>
              <a:ext cx="89535" cy="99695"/>
            </a:xfrm>
            <a:custGeom>
              <a:avLst/>
              <a:gdLst/>
              <a:ahLst/>
              <a:cxnLst/>
              <a:rect l="l" t="t" r="r" b="b"/>
              <a:pathLst>
                <a:path w="89534" h="99694">
                  <a:moveTo>
                    <a:pt x="83223" y="0"/>
                  </a:moveTo>
                  <a:lnTo>
                    <a:pt x="89166" y="99072"/>
                  </a:lnTo>
                  <a:lnTo>
                    <a:pt x="0" y="55473"/>
                  </a:lnTo>
                </a:path>
              </a:pathLst>
            </a:custGeom>
            <a:ln w="28575">
              <a:solidFill>
                <a:srgbClr val="DC5924"/>
              </a:solidFill>
            </a:ln>
          </p:spPr>
          <p:txBody>
            <a:bodyPr wrap="square" lIns="0" tIns="0" rIns="0" bIns="0" rtlCol="0"/>
            <a:lstStyle/>
            <a:p>
              <a:endParaRPr/>
            </a:p>
          </p:txBody>
        </p:sp>
      </p:grpSp>
      <p:sp>
        <p:nvSpPr>
          <p:cNvPr id="17" name="TextBox 16"/>
          <p:cNvSpPr txBox="1"/>
          <p:nvPr/>
        </p:nvSpPr>
        <p:spPr>
          <a:xfrm>
            <a:off x="4441826" y="155768"/>
            <a:ext cx="2488182" cy="584775"/>
          </a:xfrm>
          <a:prstGeom prst="rect">
            <a:avLst/>
          </a:prstGeom>
          <a:noFill/>
        </p:spPr>
        <p:txBody>
          <a:bodyPr wrap="none" rtlCol="0">
            <a:spAutoFit/>
          </a:bodyPr>
          <a:lstStyle/>
          <a:p>
            <a:r>
              <a:rPr lang="sr-Latn-RS" sz="3200" b="1" dirty="0" err="1" smtClean="0">
                <a:solidFill>
                  <a:srgbClr val="FFFF00"/>
                </a:solidFill>
              </a:rPr>
              <a:t>Brain</a:t>
            </a:r>
            <a:r>
              <a:rPr lang="sr-Latn-RS" sz="3200" b="1" dirty="0" smtClean="0">
                <a:solidFill>
                  <a:srgbClr val="FFFF00"/>
                </a:solidFill>
              </a:rPr>
              <a:t> </a:t>
            </a:r>
            <a:r>
              <a:rPr lang="sr-Latn-RS" sz="3200" b="1" dirty="0" err="1" smtClean="0">
                <a:solidFill>
                  <a:srgbClr val="FFFF00"/>
                </a:solidFill>
              </a:rPr>
              <a:t>tumors</a:t>
            </a:r>
            <a:endParaRPr lang="en-US" sz="3200" b="1" dirty="0">
              <a:solidFill>
                <a:srgbClr val="FFFF00"/>
              </a:solidFill>
            </a:endParaRPr>
          </a:p>
        </p:txBody>
      </p:sp>
    </p:spTree>
    <p:extLst>
      <p:ext uri="{BB962C8B-B14F-4D97-AF65-F5344CB8AC3E}">
        <p14:creationId xmlns:p14="http://schemas.microsoft.com/office/powerpoint/2010/main" xmlns="" val="164959326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731432" y="451506"/>
            <a:ext cx="5743575" cy="4181475"/>
            <a:chOff x="1676399" y="304800"/>
            <a:chExt cx="5743575" cy="4181475"/>
          </a:xfrm>
        </p:grpSpPr>
        <p:pic>
          <p:nvPicPr>
            <p:cNvPr id="3" name="object 3"/>
            <p:cNvPicPr/>
            <p:nvPr/>
          </p:nvPicPr>
          <p:blipFill>
            <a:blip r:embed="rId2" cstate="print"/>
            <a:stretch>
              <a:fillRect/>
            </a:stretch>
          </p:blipFill>
          <p:spPr>
            <a:xfrm>
              <a:off x="1676399" y="304800"/>
              <a:ext cx="5743575" cy="4181475"/>
            </a:xfrm>
            <a:prstGeom prst="rect">
              <a:avLst/>
            </a:prstGeom>
          </p:spPr>
        </p:pic>
        <p:sp>
          <p:nvSpPr>
            <p:cNvPr id="4" name="object 4"/>
            <p:cNvSpPr/>
            <p:nvPr/>
          </p:nvSpPr>
          <p:spPr>
            <a:xfrm>
              <a:off x="2175832" y="707758"/>
              <a:ext cx="980440" cy="0"/>
            </a:xfrm>
            <a:custGeom>
              <a:avLst/>
              <a:gdLst/>
              <a:ahLst/>
              <a:cxnLst/>
              <a:rect l="l" t="t" r="r" b="b"/>
              <a:pathLst>
                <a:path w="980439">
                  <a:moveTo>
                    <a:pt x="0" y="0"/>
                  </a:moveTo>
                  <a:lnTo>
                    <a:pt x="979817" y="0"/>
                  </a:lnTo>
                </a:path>
              </a:pathLst>
            </a:custGeom>
            <a:ln w="28575">
              <a:solidFill>
                <a:srgbClr val="989AAC"/>
              </a:solidFill>
            </a:ln>
          </p:spPr>
          <p:txBody>
            <a:bodyPr wrap="square" lIns="0" tIns="0" rIns="0" bIns="0" rtlCol="0"/>
            <a:lstStyle/>
            <a:p>
              <a:endParaRPr/>
            </a:p>
          </p:txBody>
        </p:sp>
        <p:sp>
          <p:nvSpPr>
            <p:cNvPr id="5" name="object 5"/>
            <p:cNvSpPr/>
            <p:nvPr/>
          </p:nvSpPr>
          <p:spPr>
            <a:xfrm>
              <a:off x="3113409" y="657593"/>
              <a:ext cx="85725" cy="100330"/>
            </a:xfrm>
            <a:custGeom>
              <a:avLst/>
              <a:gdLst/>
              <a:ahLst/>
              <a:cxnLst/>
              <a:rect l="l" t="t" r="r" b="b"/>
              <a:pathLst>
                <a:path w="85725" h="100330">
                  <a:moveTo>
                    <a:pt x="0" y="0"/>
                  </a:moveTo>
                  <a:lnTo>
                    <a:pt x="85725" y="50012"/>
                  </a:lnTo>
                  <a:lnTo>
                    <a:pt x="0" y="100012"/>
                  </a:lnTo>
                </a:path>
              </a:pathLst>
            </a:custGeom>
            <a:ln w="28575">
              <a:solidFill>
                <a:srgbClr val="989AAC"/>
              </a:solidFill>
            </a:ln>
          </p:spPr>
          <p:txBody>
            <a:bodyPr wrap="square" lIns="0" tIns="0" rIns="0" bIns="0" rtlCol="0"/>
            <a:lstStyle/>
            <a:p>
              <a:endParaRPr/>
            </a:p>
          </p:txBody>
        </p:sp>
        <p:sp>
          <p:nvSpPr>
            <p:cNvPr id="6" name="object 6"/>
            <p:cNvSpPr/>
            <p:nvPr/>
          </p:nvSpPr>
          <p:spPr>
            <a:xfrm>
              <a:off x="2132969" y="2874932"/>
              <a:ext cx="980440" cy="0"/>
            </a:xfrm>
            <a:custGeom>
              <a:avLst/>
              <a:gdLst/>
              <a:ahLst/>
              <a:cxnLst/>
              <a:rect l="l" t="t" r="r" b="b"/>
              <a:pathLst>
                <a:path w="980439">
                  <a:moveTo>
                    <a:pt x="0" y="0"/>
                  </a:moveTo>
                  <a:lnTo>
                    <a:pt x="979817" y="0"/>
                  </a:lnTo>
                </a:path>
              </a:pathLst>
            </a:custGeom>
            <a:ln w="28575">
              <a:solidFill>
                <a:srgbClr val="989AAC"/>
              </a:solidFill>
            </a:ln>
          </p:spPr>
          <p:txBody>
            <a:bodyPr wrap="square" lIns="0" tIns="0" rIns="0" bIns="0" rtlCol="0"/>
            <a:lstStyle/>
            <a:p>
              <a:endParaRPr/>
            </a:p>
          </p:txBody>
        </p:sp>
        <p:sp>
          <p:nvSpPr>
            <p:cNvPr id="7" name="object 7"/>
            <p:cNvSpPr/>
            <p:nvPr/>
          </p:nvSpPr>
          <p:spPr>
            <a:xfrm>
              <a:off x="3031286" y="2824767"/>
              <a:ext cx="85725" cy="100330"/>
            </a:xfrm>
            <a:custGeom>
              <a:avLst/>
              <a:gdLst/>
              <a:ahLst/>
              <a:cxnLst/>
              <a:rect l="l" t="t" r="r" b="b"/>
              <a:pathLst>
                <a:path w="85725" h="100329">
                  <a:moveTo>
                    <a:pt x="0" y="0"/>
                  </a:moveTo>
                  <a:lnTo>
                    <a:pt x="85725" y="50012"/>
                  </a:lnTo>
                  <a:lnTo>
                    <a:pt x="0" y="100012"/>
                  </a:lnTo>
                </a:path>
              </a:pathLst>
            </a:custGeom>
            <a:ln w="28575">
              <a:solidFill>
                <a:srgbClr val="989AAC"/>
              </a:solidFill>
            </a:ln>
          </p:spPr>
          <p:txBody>
            <a:bodyPr wrap="square" lIns="0" tIns="0" rIns="0" bIns="0" rtlCol="0"/>
            <a:lstStyle/>
            <a:p>
              <a:endParaRPr/>
            </a:p>
          </p:txBody>
        </p:sp>
        <p:sp>
          <p:nvSpPr>
            <p:cNvPr id="8" name="object 8"/>
            <p:cNvSpPr/>
            <p:nvPr/>
          </p:nvSpPr>
          <p:spPr>
            <a:xfrm>
              <a:off x="4792545" y="764703"/>
              <a:ext cx="980440" cy="0"/>
            </a:xfrm>
            <a:custGeom>
              <a:avLst/>
              <a:gdLst/>
              <a:ahLst/>
              <a:cxnLst/>
              <a:rect l="l" t="t" r="r" b="b"/>
              <a:pathLst>
                <a:path w="980439">
                  <a:moveTo>
                    <a:pt x="0" y="0"/>
                  </a:moveTo>
                  <a:lnTo>
                    <a:pt x="979817" y="0"/>
                  </a:lnTo>
                </a:path>
              </a:pathLst>
            </a:custGeom>
            <a:ln w="28575">
              <a:solidFill>
                <a:srgbClr val="989AAC"/>
              </a:solidFill>
            </a:ln>
          </p:spPr>
          <p:txBody>
            <a:bodyPr wrap="square" lIns="0" tIns="0" rIns="0" bIns="0" rtlCol="0"/>
            <a:lstStyle/>
            <a:p>
              <a:endParaRPr/>
            </a:p>
          </p:txBody>
        </p:sp>
        <p:sp>
          <p:nvSpPr>
            <p:cNvPr id="9" name="object 9"/>
            <p:cNvSpPr/>
            <p:nvPr/>
          </p:nvSpPr>
          <p:spPr>
            <a:xfrm>
              <a:off x="5686646" y="714692"/>
              <a:ext cx="85725" cy="100330"/>
            </a:xfrm>
            <a:custGeom>
              <a:avLst/>
              <a:gdLst/>
              <a:ahLst/>
              <a:cxnLst/>
              <a:rect l="l" t="t" r="r" b="b"/>
              <a:pathLst>
                <a:path w="85725" h="100330">
                  <a:moveTo>
                    <a:pt x="0" y="0"/>
                  </a:moveTo>
                  <a:lnTo>
                    <a:pt x="85725" y="50012"/>
                  </a:lnTo>
                  <a:lnTo>
                    <a:pt x="0" y="100012"/>
                  </a:lnTo>
                </a:path>
              </a:pathLst>
            </a:custGeom>
            <a:ln w="28575">
              <a:solidFill>
                <a:srgbClr val="989AAC"/>
              </a:solidFill>
            </a:ln>
          </p:spPr>
          <p:txBody>
            <a:bodyPr wrap="square" lIns="0" tIns="0" rIns="0" bIns="0" rtlCol="0"/>
            <a:lstStyle/>
            <a:p>
              <a:endParaRPr/>
            </a:p>
          </p:txBody>
        </p:sp>
        <p:sp>
          <p:nvSpPr>
            <p:cNvPr id="10" name="object 10"/>
            <p:cNvSpPr/>
            <p:nvPr/>
          </p:nvSpPr>
          <p:spPr>
            <a:xfrm>
              <a:off x="4932039" y="2924943"/>
              <a:ext cx="980440" cy="0"/>
            </a:xfrm>
            <a:custGeom>
              <a:avLst/>
              <a:gdLst/>
              <a:ahLst/>
              <a:cxnLst/>
              <a:rect l="l" t="t" r="r" b="b"/>
              <a:pathLst>
                <a:path w="980439">
                  <a:moveTo>
                    <a:pt x="0" y="0"/>
                  </a:moveTo>
                  <a:lnTo>
                    <a:pt x="979817" y="0"/>
                  </a:lnTo>
                </a:path>
              </a:pathLst>
            </a:custGeom>
            <a:ln w="28575">
              <a:solidFill>
                <a:srgbClr val="989AAC"/>
              </a:solidFill>
            </a:ln>
          </p:spPr>
          <p:txBody>
            <a:bodyPr wrap="square" lIns="0" tIns="0" rIns="0" bIns="0" rtlCol="0"/>
            <a:lstStyle/>
            <a:p>
              <a:endParaRPr/>
            </a:p>
          </p:txBody>
        </p:sp>
        <p:sp>
          <p:nvSpPr>
            <p:cNvPr id="11" name="object 11"/>
            <p:cNvSpPr/>
            <p:nvPr/>
          </p:nvSpPr>
          <p:spPr>
            <a:xfrm>
              <a:off x="5826140" y="2874932"/>
              <a:ext cx="85725" cy="100330"/>
            </a:xfrm>
            <a:custGeom>
              <a:avLst/>
              <a:gdLst/>
              <a:ahLst/>
              <a:cxnLst/>
              <a:rect l="l" t="t" r="r" b="b"/>
              <a:pathLst>
                <a:path w="85725" h="100330">
                  <a:moveTo>
                    <a:pt x="0" y="0"/>
                  </a:moveTo>
                  <a:lnTo>
                    <a:pt x="85725" y="50012"/>
                  </a:lnTo>
                  <a:lnTo>
                    <a:pt x="0" y="100012"/>
                  </a:lnTo>
                </a:path>
              </a:pathLst>
            </a:custGeom>
            <a:ln w="28575">
              <a:solidFill>
                <a:srgbClr val="989AAC"/>
              </a:solidFill>
            </a:ln>
          </p:spPr>
          <p:txBody>
            <a:bodyPr wrap="square" lIns="0" tIns="0" rIns="0" bIns="0" rtlCol="0"/>
            <a:lstStyle/>
            <a:p>
              <a:endParaRPr/>
            </a:p>
          </p:txBody>
        </p:sp>
      </p:grpSp>
      <p:sp>
        <p:nvSpPr>
          <p:cNvPr id="12" name="object 12"/>
          <p:cNvSpPr txBox="1"/>
          <p:nvPr/>
        </p:nvSpPr>
        <p:spPr>
          <a:xfrm>
            <a:off x="556698" y="4790699"/>
            <a:ext cx="10820399" cy="1885131"/>
          </a:xfrm>
          <a:prstGeom prst="rect">
            <a:avLst/>
          </a:prstGeom>
        </p:spPr>
        <p:txBody>
          <a:bodyPr vert="horz" wrap="square" lIns="0" tIns="12700" rIns="0" bIns="0" rtlCol="0">
            <a:spAutoFit/>
          </a:bodyPr>
          <a:lstStyle/>
          <a:p>
            <a:pPr marL="37465" marR="30480">
              <a:spcBef>
                <a:spcPts val="100"/>
              </a:spcBef>
            </a:pPr>
            <a:r>
              <a:rPr lang="sr-Latn-RS" sz="2400" spc="-5" dirty="0" smtClean="0">
                <a:latin typeface="Arial" panose="020B0604020202020204" pitchFamily="34" charset="0"/>
                <a:cs typeface="Arial" panose="020B0604020202020204" pitchFamily="34" charset="0"/>
              </a:rPr>
              <a:t>		</a:t>
            </a:r>
            <a:r>
              <a:rPr lang="ru-RU" sz="2400" spc="-5" dirty="0" smtClean="0">
                <a:latin typeface="Arial" panose="020B0604020202020204" pitchFamily="34" charset="0"/>
                <a:cs typeface="Arial" panose="020B0604020202020204" pitchFamily="34" charset="0"/>
              </a:rPr>
              <a:t>PET / </a:t>
            </a:r>
            <a:r>
              <a:rPr lang="ru-RU" sz="2400" spc="-5" baseline="30000" dirty="0" smtClean="0">
                <a:latin typeface="Arial" panose="020B0604020202020204" pitchFamily="34" charset="0"/>
                <a:cs typeface="Arial" panose="020B0604020202020204" pitchFamily="34" charset="0"/>
              </a:rPr>
              <a:t>18</a:t>
            </a:r>
            <a:r>
              <a:rPr lang="ru-RU" sz="2400" spc="-5" dirty="0" smtClean="0">
                <a:latin typeface="Arial" panose="020B0604020202020204" pitchFamily="34" charset="0"/>
                <a:cs typeface="Arial" panose="020B0604020202020204" pitchFamily="34" charset="0"/>
              </a:rPr>
              <a:t>FDG </a:t>
            </a:r>
            <a:r>
              <a:rPr lang="sr-Latn-RS" sz="2400" spc="-5" dirty="0" smtClean="0">
                <a:latin typeface="Arial" panose="020B0604020202020204" pitchFamily="34" charset="0"/>
                <a:cs typeface="Arial" panose="020B0604020202020204" pitchFamily="34" charset="0"/>
              </a:rPr>
              <a:t>		</a:t>
            </a:r>
            <a:r>
              <a:rPr lang="ru-RU" sz="2400" spc="-5" baseline="30000" dirty="0" smtClean="0">
                <a:latin typeface="Arial" panose="020B0604020202020204" pitchFamily="34" charset="0"/>
                <a:cs typeface="Arial" panose="020B0604020202020204" pitchFamily="34" charset="0"/>
              </a:rPr>
              <a:t>11</a:t>
            </a:r>
            <a:r>
              <a:rPr lang="ru-RU" sz="2400" spc="-5" dirty="0" smtClean="0">
                <a:latin typeface="Arial" panose="020B0604020202020204" pitchFamily="34" charset="0"/>
                <a:cs typeface="Arial" panose="020B0604020202020204" pitchFamily="34" charset="0"/>
              </a:rPr>
              <a:t>C-</a:t>
            </a:r>
            <a:r>
              <a:rPr lang="sr-Latn-RS" sz="2400" spc="-5" dirty="0" err="1" smtClean="0">
                <a:latin typeface="Arial" panose="020B0604020202020204" pitchFamily="34" charset="0"/>
                <a:cs typeface="Arial" panose="020B0604020202020204" pitchFamily="34" charset="0"/>
              </a:rPr>
              <a:t>methionine</a:t>
            </a:r>
            <a:endParaRPr lang="sr-Latn-RS" sz="2400" spc="-5" dirty="0" smtClean="0">
              <a:latin typeface="Arial" panose="020B0604020202020204" pitchFamily="34" charset="0"/>
              <a:cs typeface="Arial" panose="020B0604020202020204" pitchFamily="34" charset="0"/>
            </a:endParaRPr>
          </a:p>
          <a:p>
            <a:pPr marL="37465" marR="30480">
              <a:spcBef>
                <a:spcPts val="100"/>
              </a:spcBef>
            </a:pPr>
            <a:endParaRPr lang="sr-Latn-RS" sz="2400" spc="-5" dirty="0" smtClean="0">
              <a:latin typeface="Arial" panose="020B0604020202020204" pitchFamily="34" charset="0"/>
              <a:cs typeface="Arial" panose="020B0604020202020204" pitchFamily="34" charset="0"/>
            </a:endParaRPr>
          </a:p>
          <a:p>
            <a:pPr marL="37465" marR="30480">
              <a:spcBef>
                <a:spcPts val="100"/>
              </a:spcBef>
            </a:pPr>
            <a:r>
              <a:rPr lang="en-US" sz="2400" dirty="0"/>
              <a:t>accumulation of FDG in the tumor (left, arrows) does not differ from physiological methionine (right) accumulates in the tumor much more intensively than in the surrounding brain tissue (anaplastic </a:t>
            </a:r>
            <a:r>
              <a:rPr lang="en-US" sz="2400" dirty="0" err="1"/>
              <a:t>oligodendroglioma</a:t>
            </a:r>
            <a:r>
              <a:rPr lang="en-US" sz="2400" dirty="0"/>
              <a:t>).</a:t>
            </a:r>
            <a:endParaRPr sz="2400" dirty="0">
              <a:latin typeface="Arial" panose="020B0604020202020204" pitchFamily="34" charset="0"/>
              <a:cs typeface="Arial" panose="020B0604020202020204" pitchFamily="34" charset="0"/>
            </a:endParaRPr>
          </a:p>
        </p:txBody>
      </p:sp>
      <p:sp>
        <p:nvSpPr>
          <p:cNvPr id="13" name="Rectangle 12"/>
          <p:cNvSpPr/>
          <p:nvPr/>
        </p:nvSpPr>
        <p:spPr>
          <a:xfrm>
            <a:off x="7604031" y="1388082"/>
            <a:ext cx="3284102" cy="2308324"/>
          </a:xfrm>
          <a:prstGeom prst="rect">
            <a:avLst/>
          </a:prstGeom>
        </p:spPr>
        <p:txBody>
          <a:bodyPr wrap="square">
            <a:spAutoFit/>
          </a:bodyPr>
          <a:lstStyle/>
          <a:p>
            <a:r>
              <a:rPr lang="sr-Latn-RS" b="1" spc="-5" dirty="0" err="1" smtClean="0">
                <a:latin typeface="Arial" panose="020B0604020202020204" pitchFamily="34" charset="0"/>
                <a:cs typeface="Arial" panose="020B0604020202020204" pitchFamily="34" charset="0"/>
              </a:rPr>
              <a:t>coronal</a:t>
            </a:r>
            <a:endParaRPr lang="ru-RU" b="1" spc="-5" dirty="0" smtClean="0">
              <a:latin typeface="Arial" panose="020B0604020202020204" pitchFamily="34" charset="0"/>
              <a:cs typeface="Arial" panose="020B0604020202020204" pitchFamily="34" charset="0"/>
            </a:endParaRPr>
          </a:p>
          <a:p>
            <a:endParaRPr lang="ru-RU" b="1" spc="-5" dirty="0">
              <a:latin typeface="Arial" panose="020B0604020202020204" pitchFamily="34" charset="0"/>
              <a:cs typeface="Arial" panose="020B0604020202020204" pitchFamily="34" charset="0"/>
            </a:endParaRPr>
          </a:p>
          <a:p>
            <a:endParaRPr lang="ru-RU" b="1" spc="-5" dirty="0" smtClean="0">
              <a:latin typeface="Arial" panose="020B0604020202020204" pitchFamily="34" charset="0"/>
              <a:cs typeface="Arial" panose="020B0604020202020204" pitchFamily="34" charset="0"/>
            </a:endParaRPr>
          </a:p>
          <a:p>
            <a:endParaRPr lang="ru-RU" b="1" spc="-5" dirty="0">
              <a:latin typeface="Arial" panose="020B0604020202020204" pitchFamily="34" charset="0"/>
              <a:cs typeface="Arial" panose="020B0604020202020204" pitchFamily="34" charset="0"/>
            </a:endParaRPr>
          </a:p>
          <a:p>
            <a:endParaRPr lang="ru-RU" b="1" spc="-5" dirty="0" smtClean="0">
              <a:latin typeface="Arial" panose="020B0604020202020204" pitchFamily="34" charset="0"/>
              <a:cs typeface="Arial" panose="020B0604020202020204" pitchFamily="34" charset="0"/>
            </a:endParaRPr>
          </a:p>
          <a:p>
            <a:endParaRPr lang="ru-RU" b="1" spc="-5" dirty="0" smtClean="0">
              <a:latin typeface="Arial" panose="020B0604020202020204" pitchFamily="34" charset="0"/>
              <a:cs typeface="Arial" panose="020B0604020202020204" pitchFamily="34" charset="0"/>
            </a:endParaRPr>
          </a:p>
          <a:p>
            <a:endParaRPr lang="ru-RU" b="1" spc="-5" dirty="0">
              <a:latin typeface="Arial" panose="020B0604020202020204" pitchFamily="34" charset="0"/>
              <a:cs typeface="Arial" panose="020B0604020202020204" pitchFamily="34" charset="0"/>
            </a:endParaRPr>
          </a:p>
          <a:p>
            <a:r>
              <a:rPr lang="sr-Latn-RS" b="1" spc="-5" dirty="0" err="1" smtClean="0">
                <a:latin typeface="Arial" panose="020B0604020202020204" pitchFamily="34" charset="0"/>
                <a:cs typeface="Arial" panose="020B0604020202020204" pitchFamily="34" charset="0"/>
              </a:rPr>
              <a:t>sagital</a:t>
            </a:r>
            <a:endParaRPr lang="en-GB" dirty="0"/>
          </a:p>
        </p:txBody>
      </p:sp>
    </p:spTree>
    <p:extLst>
      <p:ext uri="{BB962C8B-B14F-4D97-AF65-F5344CB8AC3E}">
        <p14:creationId xmlns:p14="http://schemas.microsoft.com/office/powerpoint/2010/main" xmlns="" val="36424171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4671859" y="290086"/>
            <a:ext cx="2841929" cy="2516987"/>
          </a:xfrm>
          <a:prstGeom prst="rect">
            <a:avLst/>
          </a:prstGeom>
        </p:spPr>
      </p:pic>
      <p:pic>
        <p:nvPicPr>
          <p:cNvPr id="3" name="object 3"/>
          <p:cNvPicPr/>
          <p:nvPr/>
        </p:nvPicPr>
        <p:blipFill>
          <a:blip r:embed="rId3" cstate="print"/>
          <a:stretch>
            <a:fillRect/>
          </a:stretch>
        </p:blipFill>
        <p:spPr>
          <a:xfrm>
            <a:off x="4663952" y="2869940"/>
            <a:ext cx="2840466" cy="2506408"/>
          </a:xfrm>
          <a:prstGeom prst="rect">
            <a:avLst/>
          </a:prstGeom>
        </p:spPr>
      </p:pic>
      <p:pic>
        <p:nvPicPr>
          <p:cNvPr id="4" name="object 4"/>
          <p:cNvPicPr/>
          <p:nvPr/>
        </p:nvPicPr>
        <p:blipFill>
          <a:blip r:embed="rId4" cstate="print"/>
          <a:stretch>
            <a:fillRect/>
          </a:stretch>
        </p:blipFill>
        <p:spPr>
          <a:xfrm>
            <a:off x="7773987" y="346076"/>
            <a:ext cx="2377694" cy="2419829"/>
          </a:xfrm>
          <a:prstGeom prst="rect">
            <a:avLst/>
          </a:prstGeom>
        </p:spPr>
      </p:pic>
      <p:pic>
        <p:nvPicPr>
          <p:cNvPr id="5" name="object 5"/>
          <p:cNvPicPr/>
          <p:nvPr/>
        </p:nvPicPr>
        <p:blipFill>
          <a:blip r:embed="rId5" cstate="print"/>
          <a:stretch>
            <a:fillRect/>
          </a:stretch>
        </p:blipFill>
        <p:spPr>
          <a:xfrm>
            <a:off x="7769225" y="2822576"/>
            <a:ext cx="2376690" cy="2445613"/>
          </a:xfrm>
          <a:prstGeom prst="rect">
            <a:avLst/>
          </a:prstGeom>
        </p:spPr>
      </p:pic>
      <p:pic>
        <p:nvPicPr>
          <p:cNvPr id="6" name="object 6"/>
          <p:cNvPicPr/>
          <p:nvPr/>
        </p:nvPicPr>
        <p:blipFill>
          <a:blip r:embed="rId6" cstate="print"/>
          <a:stretch>
            <a:fillRect/>
          </a:stretch>
        </p:blipFill>
        <p:spPr>
          <a:xfrm>
            <a:off x="2071687" y="455614"/>
            <a:ext cx="2339974" cy="2297975"/>
          </a:xfrm>
          <a:prstGeom prst="rect">
            <a:avLst/>
          </a:prstGeom>
        </p:spPr>
      </p:pic>
      <p:pic>
        <p:nvPicPr>
          <p:cNvPr id="7" name="object 7"/>
          <p:cNvPicPr/>
          <p:nvPr/>
        </p:nvPicPr>
        <p:blipFill>
          <a:blip r:embed="rId7" cstate="print"/>
          <a:stretch>
            <a:fillRect/>
          </a:stretch>
        </p:blipFill>
        <p:spPr>
          <a:xfrm>
            <a:off x="2071688" y="2817812"/>
            <a:ext cx="2303469" cy="2558536"/>
          </a:xfrm>
          <a:prstGeom prst="rect">
            <a:avLst/>
          </a:prstGeom>
        </p:spPr>
      </p:pic>
      <p:sp>
        <p:nvSpPr>
          <p:cNvPr id="8" name="object 8"/>
          <p:cNvSpPr/>
          <p:nvPr/>
        </p:nvSpPr>
        <p:spPr>
          <a:xfrm>
            <a:off x="3609396" y="1687852"/>
            <a:ext cx="309245" cy="196215"/>
          </a:xfrm>
          <a:custGeom>
            <a:avLst/>
            <a:gdLst/>
            <a:ahLst/>
            <a:cxnLst/>
            <a:rect l="l" t="t" r="r" b="b"/>
            <a:pathLst>
              <a:path w="309244" h="196214">
                <a:moveTo>
                  <a:pt x="0" y="0"/>
                </a:moveTo>
                <a:lnTo>
                  <a:pt x="245808" y="195668"/>
                </a:lnTo>
                <a:lnTo>
                  <a:pt x="308965" y="56972"/>
                </a:lnTo>
                <a:lnTo>
                  <a:pt x="0" y="0"/>
                </a:lnTo>
                <a:close/>
              </a:path>
            </a:pathLst>
          </a:custGeom>
          <a:solidFill>
            <a:srgbClr val="FFFF00"/>
          </a:solidFill>
        </p:spPr>
        <p:txBody>
          <a:bodyPr wrap="square" lIns="0" tIns="0" rIns="0" bIns="0" rtlCol="0"/>
          <a:lstStyle/>
          <a:p>
            <a:endParaRPr/>
          </a:p>
        </p:txBody>
      </p:sp>
      <p:sp>
        <p:nvSpPr>
          <p:cNvPr id="9" name="object 9"/>
          <p:cNvSpPr/>
          <p:nvPr/>
        </p:nvSpPr>
        <p:spPr>
          <a:xfrm>
            <a:off x="9330214" y="1401923"/>
            <a:ext cx="498475" cy="294640"/>
          </a:xfrm>
          <a:custGeom>
            <a:avLst/>
            <a:gdLst/>
            <a:ahLst/>
            <a:cxnLst/>
            <a:rect l="l" t="t" r="r" b="b"/>
            <a:pathLst>
              <a:path w="498475" h="294639">
                <a:moveTo>
                  <a:pt x="0" y="0"/>
                </a:moveTo>
                <a:lnTo>
                  <a:pt x="420611" y="294462"/>
                </a:lnTo>
                <a:lnTo>
                  <a:pt x="498246" y="123977"/>
                </a:lnTo>
                <a:lnTo>
                  <a:pt x="0" y="0"/>
                </a:lnTo>
                <a:close/>
              </a:path>
            </a:pathLst>
          </a:custGeom>
          <a:solidFill>
            <a:srgbClr val="FFFF00"/>
          </a:solidFill>
        </p:spPr>
        <p:txBody>
          <a:bodyPr wrap="square" lIns="0" tIns="0" rIns="0" bIns="0" rtlCol="0"/>
          <a:lstStyle/>
          <a:p>
            <a:endParaRPr/>
          </a:p>
        </p:txBody>
      </p:sp>
      <p:sp>
        <p:nvSpPr>
          <p:cNvPr id="10" name="object 10"/>
          <p:cNvSpPr/>
          <p:nvPr/>
        </p:nvSpPr>
        <p:spPr>
          <a:xfrm>
            <a:off x="6437789" y="1316198"/>
            <a:ext cx="498475" cy="294640"/>
          </a:xfrm>
          <a:custGeom>
            <a:avLst/>
            <a:gdLst/>
            <a:ahLst/>
            <a:cxnLst/>
            <a:rect l="l" t="t" r="r" b="b"/>
            <a:pathLst>
              <a:path w="498475" h="294640">
                <a:moveTo>
                  <a:pt x="0" y="0"/>
                </a:moveTo>
                <a:lnTo>
                  <a:pt x="420611" y="294462"/>
                </a:lnTo>
                <a:lnTo>
                  <a:pt x="498246" y="123977"/>
                </a:lnTo>
                <a:lnTo>
                  <a:pt x="0" y="0"/>
                </a:lnTo>
                <a:close/>
              </a:path>
            </a:pathLst>
          </a:custGeom>
          <a:solidFill>
            <a:srgbClr val="FFFF00"/>
          </a:solidFill>
        </p:spPr>
        <p:txBody>
          <a:bodyPr wrap="square" lIns="0" tIns="0" rIns="0" bIns="0" rtlCol="0"/>
          <a:lstStyle/>
          <a:p>
            <a:endParaRPr/>
          </a:p>
        </p:txBody>
      </p:sp>
      <p:sp>
        <p:nvSpPr>
          <p:cNvPr id="11" name="object 11"/>
          <p:cNvSpPr/>
          <p:nvPr/>
        </p:nvSpPr>
        <p:spPr>
          <a:xfrm>
            <a:off x="2427357" y="4702948"/>
            <a:ext cx="306705" cy="220345"/>
          </a:xfrm>
          <a:custGeom>
            <a:avLst/>
            <a:gdLst/>
            <a:ahLst/>
            <a:cxnLst/>
            <a:rect l="l" t="t" r="r" b="b"/>
            <a:pathLst>
              <a:path w="306705" h="220345">
                <a:moveTo>
                  <a:pt x="306438" y="0"/>
                </a:moveTo>
                <a:lnTo>
                  <a:pt x="0" y="87934"/>
                </a:lnTo>
                <a:lnTo>
                  <a:pt x="75831" y="220129"/>
                </a:lnTo>
                <a:lnTo>
                  <a:pt x="306438" y="0"/>
                </a:lnTo>
                <a:close/>
              </a:path>
            </a:pathLst>
          </a:custGeom>
          <a:solidFill>
            <a:srgbClr val="FFFF00"/>
          </a:solidFill>
        </p:spPr>
        <p:txBody>
          <a:bodyPr wrap="square" lIns="0" tIns="0" rIns="0" bIns="0" rtlCol="0"/>
          <a:lstStyle/>
          <a:p>
            <a:endParaRPr/>
          </a:p>
        </p:txBody>
      </p:sp>
      <p:sp>
        <p:nvSpPr>
          <p:cNvPr id="12" name="object 12"/>
          <p:cNvSpPr/>
          <p:nvPr/>
        </p:nvSpPr>
        <p:spPr>
          <a:xfrm>
            <a:off x="3035136" y="4954123"/>
            <a:ext cx="120014" cy="303530"/>
          </a:xfrm>
          <a:custGeom>
            <a:avLst/>
            <a:gdLst/>
            <a:ahLst/>
            <a:cxnLst/>
            <a:rect l="l" t="t" r="r" b="b"/>
            <a:pathLst>
              <a:path w="120014" h="303529">
                <a:moveTo>
                  <a:pt x="116535" y="0"/>
                </a:moveTo>
                <a:lnTo>
                  <a:pt x="0" y="279793"/>
                </a:lnTo>
                <a:lnTo>
                  <a:pt x="120002" y="303072"/>
                </a:lnTo>
                <a:lnTo>
                  <a:pt x="116535" y="0"/>
                </a:lnTo>
                <a:close/>
              </a:path>
            </a:pathLst>
          </a:custGeom>
          <a:solidFill>
            <a:srgbClr val="FFFF00"/>
          </a:solidFill>
        </p:spPr>
        <p:txBody>
          <a:bodyPr wrap="square" lIns="0" tIns="0" rIns="0" bIns="0" rtlCol="0"/>
          <a:lstStyle/>
          <a:p>
            <a:endParaRPr/>
          </a:p>
        </p:txBody>
      </p:sp>
      <p:sp>
        <p:nvSpPr>
          <p:cNvPr id="13" name="object 13"/>
          <p:cNvSpPr/>
          <p:nvPr/>
        </p:nvSpPr>
        <p:spPr>
          <a:xfrm>
            <a:off x="8060101" y="4329971"/>
            <a:ext cx="374650" cy="260985"/>
          </a:xfrm>
          <a:custGeom>
            <a:avLst/>
            <a:gdLst/>
            <a:ahLst/>
            <a:cxnLst/>
            <a:rect l="l" t="t" r="r" b="b"/>
            <a:pathLst>
              <a:path w="374650" h="260985">
                <a:moveTo>
                  <a:pt x="374116" y="0"/>
                </a:moveTo>
                <a:lnTo>
                  <a:pt x="0" y="123101"/>
                </a:lnTo>
                <a:lnTo>
                  <a:pt x="78994" y="260807"/>
                </a:lnTo>
                <a:lnTo>
                  <a:pt x="374116" y="0"/>
                </a:lnTo>
                <a:close/>
              </a:path>
            </a:pathLst>
          </a:custGeom>
          <a:solidFill>
            <a:srgbClr val="FFFF00"/>
          </a:solidFill>
        </p:spPr>
        <p:txBody>
          <a:bodyPr wrap="square" lIns="0" tIns="0" rIns="0" bIns="0" rtlCol="0"/>
          <a:lstStyle/>
          <a:p>
            <a:endParaRPr/>
          </a:p>
        </p:txBody>
      </p:sp>
      <p:sp>
        <p:nvSpPr>
          <p:cNvPr id="14" name="object 14"/>
          <p:cNvSpPr/>
          <p:nvPr/>
        </p:nvSpPr>
        <p:spPr>
          <a:xfrm>
            <a:off x="8727737" y="4502188"/>
            <a:ext cx="142240" cy="358775"/>
          </a:xfrm>
          <a:custGeom>
            <a:avLst/>
            <a:gdLst/>
            <a:ahLst/>
            <a:cxnLst/>
            <a:rect l="l" t="t" r="r" b="b"/>
            <a:pathLst>
              <a:path w="142240" h="358775">
                <a:moveTo>
                  <a:pt x="137731" y="0"/>
                </a:moveTo>
                <a:lnTo>
                  <a:pt x="0" y="330657"/>
                </a:lnTo>
                <a:lnTo>
                  <a:pt x="141820" y="358178"/>
                </a:lnTo>
                <a:lnTo>
                  <a:pt x="137731" y="0"/>
                </a:lnTo>
                <a:close/>
              </a:path>
            </a:pathLst>
          </a:custGeom>
          <a:solidFill>
            <a:srgbClr val="FFFF00"/>
          </a:solidFill>
        </p:spPr>
        <p:txBody>
          <a:bodyPr wrap="square" lIns="0" tIns="0" rIns="0" bIns="0" rtlCol="0"/>
          <a:lstStyle/>
          <a:p>
            <a:endParaRPr/>
          </a:p>
        </p:txBody>
      </p:sp>
      <p:sp>
        <p:nvSpPr>
          <p:cNvPr id="15" name="object 15"/>
          <p:cNvSpPr txBox="1"/>
          <p:nvPr/>
        </p:nvSpPr>
        <p:spPr>
          <a:xfrm>
            <a:off x="2810616" y="5870428"/>
            <a:ext cx="7254345" cy="382156"/>
          </a:xfrm>
          <a:prstGeom prst="rect">
            <a:avLst/>
          </a:prstGeom>
        </p:spPr>
        <p:txBody>
          <a:bodyPr vert="horz" wrap="square" lIns="0" tIns="12700" rIns="0" bIns="0" rtlCol="0">
            <a:spAutoFit/>
          </a:bodyPr>
          <a:lstStyle/>
          <a:p>
            <a:pPr marL="12700">
              <a:spcBef>
                <a:spcPts val="100"/>
              </a:spcBef>
            </a:pPr>
            <a:r>
              <a:rPr lang="sr-Latn-RS" sz="2400" spc="-5" dirty="0" err="1" smtClean="0">
                <a:latin typeface="Arial" panose="020B0604020202020204" pitchFamily="34" charset="0"/>
                <a:cs typeface="Arial" panose="020B0604020202020204" pitchFamily="34" charset="0"/>
              </a:rPr>
              <a:t>Brain</a:t>
            </a:r>
            <a:r>
              <a:rPr lang="sr-Latn-RS" sz="2400" spc="-5" dirty="0" smtClean="0">
                <a:latin typeface="Arial" panose="020B0604020202020204" pitchFamily="34" charset="0"/>
                <a:cs typeface="Arial" panose="020B0604020202020204" pitchFamily="34" charset="0"/>
              </a:rPr>
              <a:t> </a:t>
            </a:r>
            <a:r>
              <a:rPr lang="sr-Latn-RS" sz="2400" spc="-5" dirty="0" err="1" smtClean="0">
                <a:latin typeface="Arial" panose="020B0604020202020204" pitchFamily="34" charset="0"/>
                <a:cs typeface="Arial" panose="020B0604020202020204" pitchFamily="34" charset="0"/>
              </a:rPr>
              <a:t>metastases</a:t>
            </a:r>
            <a:r>
              <a:rPr lang="sr-Latn-RS" sz="2400" spc="-5" dirty="0" smtClean="0">
                <a:latin typeface="Arial" panose="020B0604020202020204" pitchFamily="34" charset="0"/>
                <a:cs typeface="Arial" panose="020B0604020202020204" pitchFamily="34" charset="0"/>
              </a:rPr>
              <a:t> </a:t>
            </a:r>
            <a:r>
              <a:rPr sz="2400" dirty="0" smtClean="0">
                <a:latin typeface="Arial" panose="020B0604020202020204" pitchFamily="34" charset="0"/>
                <a:cs typeface="Arial" panose="020B0604020202020204" pitchFamily="34" charset="0"/>
              </a:rPr>
              <a:t>(non </a:t>
            </a:r>
            <a:r>
              <a:rPr sz="2400" dirty="0">
                <a:latin typeface="Arial" panose="020B0604020202020204" pitchFamily="34" charset="0"/>
                <a:cs typeface="Arial" panose="020B0604020202020204" pitchFamily="34" charset="0"/>
              </a:rPr>
              <a:t>small </a:t>
            </a:r>
            <a:r>
              <a:rPr sz="2400" spc="-5" dirty="0">
                <a:latin typeface="Arial" panose="020B0604020202020204" pitchFamily="34" charset="0"/>
                <a:cs typeface="Arial" panose="020B0604020202020204" pitchFamily="34" charset="0"/>
              </a:rPr>
              <a:t>cell lung</a:t>
            </a:r>
            <a:r>
              <a:rPr sz="2400" spc="-130" dirty="0">
                <a:latin typeface="Arial" panose="020B0604020202020204" pitchFamily="34" charset="0"/>
                <a:cs typeface="Arial" panose="020B0604020202020204" pitchFamily="34" charset="0"/>
              </a:rPr>
              <a:t> </a:t>
            </a:r>
            <a:r>
              <a:rPr sz="2400" spc="-5" dirty="0">
                <a:latin typeface="Arial" panose="020B0604020202020204" pitchFamily="34" charset="0"/>
                <a:cs typeface="Arial" panose="020B0604020202020204" pitchFamily="34" charset="0"/>
              </a:rPr>
              <a:t>carcinoma)</a:t>
            </a:r>
            <a:endParaRPr sz="2400" dirty="0">
              <a:latin typeface="Arial" panose="020B0604020202020204" pitchFamily="34" charset="0"/>
              <a:cs typeface="Arial" panose="020B0604020202020204" pitchFamily="34" charset="0"/>
            </a:endParaRPr>
          </a:p>
        </p:txBody>
      </p:sp>
      <p:sp>
        <p:nvSpPr>
          <p:cNvPr id="16" name="Rectangle 15"/>
          <p:cNvSpPr/>
          <p:nvPr/>
        </p:nvSpPr>
        <p:spPr>
          <a:xfrm>
            <a:off x="5128904" y="5392555"/>
            <a:ext cx="2290884" cy="461665"/>
          </a:xfrm>
          <a:prstGeom prst="rect">
            <a:avLst/>
          </a:prstGeom>
        </p:spPr>
        <p:txBody>
          <a:bodyPr wrap="none">
            <a:spAutoFit/>
          </a:bodyPr>
          <a:lstStyle/>
          <a:p>
            <a:pPr marL="37465" marR="30480">
              <a:spcBef>
                <a:spcPts val="100"/>
              </a:spcBef>
            </a:pPr>
            <a:r>
              <a:rPr lang="ru-RU" sz="2400" spc="-5" baseline="30000" dirty="0">
                <a:latin typeface="Arial" panose="020B0604020202020204" pitchFamily="34" charset="0"/>
                <a:cs typeface="Arial" panose="020B0604020202020204" pitchFamily="34" charset="0"/>
              </a:rPr>
              <a:t>11</a:t>
            </a:r>
            <a:r>
              <a:rPr lang="ru-RU" sz="2400" spc="-5" dirty="0">
                <a:latin typeface="Arial" panose="020B0604020202020204" pitchFamily="34" charset="0"/>
                <a:cs typeface="Arial" panose="020B0604020202020204" pitchFamily="34" charset="0"/>
              </a:rPr>
              <a:t>C-</a:t>
            </a:r>
            <a:r>
              <a:rPr lang="sr-Latn-RS" sz="2400" spc="-5" dirty="0" err="1">
                <a:latin typeface="Arial" panose="020B0604020202020204" pitchFamily="34" charset="0"/>
                <a:cs typeface="Arial" panose="020B0604020202020204" pitchFamily="34" charset="0"/>
              </a:rPr>
              <a:t>methionine</a:t>
            </a:r>
            <a:endParaRPr lang="sr-Latn-RS" sz="2400" spc="-5"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308781320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00"/>
                </a:solidFill>
              </a:rPr>
              <a:t>What are the nuclear medicine imaging methods?</a:t>
            </a:r>
            <a:endParaRPr lang="en-US" dirty="0">
              <a:solidFill>
                <a:srgbClr val="FFFF00"/>
              </a:solidFill>
            </a:endParaRPr>
          </a:p>
        </p:txBody>
      </p:sp>
      <p:sp>
        <p:nvSpPr>
          <p:cNvPr id="3" name="Content Placeholder 2"/>
          <p:cNvSpPr>
            <a:spLocks noGrp="1"/>
          </p:cNvSpPr>
          <p:nvPr>
            <p:ph idx="1"/>
          </p:nvPr>
        </p:nvSpPr>
        <p:spPr/>
        <p:txBody>
          <a:bodyPr/>
          <a:lstStyle/>
          <a:p>
            <a:endParaRPr lang="en-US"/>
          </a:p>
        </p:txBody>
      </p:sp>
      <p:pic>
        <p:nvPicPr>
          <p:cNvPr id="1027" name="Picture 3"/>
          <p:cNvPicPr>
            <a:picLocks noChangeAspect="1" noChangeArrowheads="1"/>
          </p:cNvPicPr>
          <p:nvPr/>
        </p:nvPicPr>
        <p:blipFill>
          <a:blip r:embed="rId2" cstate="print"/>
          <a:srcRect/>
          <a:stretch>
            <a:fillRect/>
          </a:stretch>
        </p:blipFill>
        <p:spPr bwMode="auto">
          <a:xfrm>
            <a:off x="267088" y="1562100"/>
            <a:ext cx="11758321" cy="4762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642534" y="754230"/>
            <a:ext cx="8633460" cy="5499937"/>
            <a:chOff x="228600" y="533400"/>
            <a:chExt cx="8811260" cy="5562600"/>
          </a:xfrm>
        </p:grpSpPr>
        <p:pic>
          <p:nvPicPr>
            <p:cNvPr id="3" name="object 3"/>
            <p:cNvPicPr/>
            <p:nvPr/>
          </p:nvPicPr>
          <p:blipFill>
            <a:blip r:embed="rId2" cstate="print"/>
            <a:stretch>
              <a:fillRect/>
            </a:stretch>
          </p:blipFill>
          <p:spPr>
            <a:xfrm>
              <a:off x="228600" y="533400"/>
              <a:ext cx="2895600" cy="2895600"/>
            </a:xfrm>
            <a:prstGeom prst="rect">
              <a:avLst/>
            </a:prstGeom>
          </p:spPr>
        </p:pic>
        <p:pic>
          <p:nvPicPr>
            <p:cNvPr id="4" name="object 4"/>
            <p:cNvPicPr/>
            <p:nvPr/>
          </p:nvPicPr>
          <p:blipFill>
            <a:blip r:embed="rId3" cstate="print"/>
            <a:stretch>
              <a:fillRect/>
            </a:stretch>
          </p:blipFill>
          <p:spPr>
            <a:xfrm>
              <a:off x="2968625" y="533400"/>
              <a:ext cx="3206737" cy="3555999"/>
            </a:xfrm>
            <a:prstGeom prst="rect">
              <a:avLst/>
            </a:prstGeom>
          </p:spPr>
        </p:pic>
        <p:pic>
          <p:nvPicPr>
            <p:cNvPr id="5" name="object 5"/>
            <p:cNvPicPr/>
            <p:nvPr/>
          </p:nvPicPr>
          <p:blipFill>
            <a:blip r:embed="rId4" cstate="print"/>
            <a:stretch>
              <a:fillRect/>
            </a:stretch>
          </p:blipFill>
          <p:spPr>
            <a:xfrm>
              <a:off x="6019800" y="762000"/>
              <a:ext cx="2971799" cy="2887662"/>
            </a:xfrm>
            <a:prstGeom prst="rect">
              <a:avLst/>
            </a:prstGeom>
          </p:spPr>
        </p:pic>
        <p:pic>
          <p:nvPicPr>
            <p:cNvPr id="6" name="object 6"/>
            <p:cNvPicPr/>
            <p:nvPr/>
          </p:nvPicPr>
          <p:blipFill>
            <a:blip r:embed="rId5" cstate="print"/>
            <a:stretch>
              <a:fillRect/>
            </a:stretch>
          </p:blipFill>
          <p:spPr>
            <a:xfrm>
              <a:off x="6081294" y="4026866"/>
              <a:ext cx="2958550" cy="1777604"/>
            </a:xfrm>
            <a:prstGeom prst="rect">
              <a:avLst/>
            </a:prstGeom>
          </p:spPr>
        </p:pic>
        <p:pic>
          <p:nvPicPr>
            <p:cNvPr id="7" name="object 7"/>
            <p:cNvPicPr/>
            <p:nvPr/>
          </p:nvPicPr>
          <p:blipFill>
            <a:blip r:embed="rId6" cstate="print"/>
            <a:stretch>
              <a:fillRect/>
            </a:stretch>
          </p:blipFill>
          <p:spPr>
            <a:xfrm>
              <a:off x="2895600" y="3736975"/>
              <a:ext cx="3169234" cy="2359024"/>
            </a:xfrm>
            <a:prstGeom prst="rect">
              <a:avLst/>
            </a:prstGeom>
          </p:spPr>
        </p:pic>
        <p:pic>
          <p:nvPicPr>
            <p:cNvPr id="8" name="object 8"/>
            <p:cNvPicPr/>
            <p:nvPr/>
          </p:nvPicPr>
          <p:blipFill>
            <a:blip r:embed="rId7" cstate="print"/>
            <a:stretch>
              <a:fillRect/>
            </a:stretch>
          </p:blipFill>
          <p:spPr>
            <a:xfrm>
              <a:off x="228600" y="3429000"/>
              <a:ext cx="3048000" cy="2618974"/>
            </a:xfrm>
            <a:prstGeom prst="rect">
              <a:avLst/>
            </a:prstGeom>
          </p:spPr>
        </p:pic>
      </p:grpSp>
      <p:sp>
        <p:nvSpPr>
          <p:cNvPr id="9" name="object 9"/>
          <p:cNvSpPr txBox="1"/>
          <p:nvPr/>
        </p:nvSpPr>
        <p:spPr>
          <a:xfrm>
            <a:off x="3621879" y="162633"/>
            <a:ext cx="4666267" cy="505267"/>
          </a:xfrm>
          <a:prstGeom prst="rect">
            <a:avLst/>
          </a:prstGeom>
        </p:spPr>
        <p:txBody>
          <a:bodyPr vert="horz" wrap="square" lIns="0" tIns="12700" rIns="0" bIns="0" rtlCol="0">
            <a:spAutoFit/>
          </a:bodyPr>
          <a:lstStyle/>
          <a:p>
            <a:pPr marL="12700" algn="ctr">
              <a:spcBef>
                <a:spcPts val="100"/>
              </a:spcBef>
            </a:pPr>
            <a:r>
              <a:rPr sz="3200" spc="-5" dirty="0" err="1" smtClean="0">
                <a:latin typeface="Arial" panose="020B0604020202020204" pitchFamily="34" charset="0"/>
                <a:cs typeface="Arial" panose="020B0604020202020204" pitchFamily="34" charset="0"/>
              </a:rPr>
              <a:t>Glioblastom</a:t>
            </a:r>
            <a:r>
              <a:rPr lang="sr-Latn-RS" sz="3200" spc="-5" dirty="0" smtClean="0">
                <a:latin typeface="Arial" panose="020B0604020202020204" pitchFamily="34" charset="0"/>
                <a:cs typeface="Arial" panose="020B0604020202020204" pitchFamily="34" charset="0"/>
              </a:rPr>
              <a:t>a </a:t>
            </a:r>
            <a:r>
              <a:rPr lang="sr-Latn-RS" sz="3200" spc="-5" dirty="0" err="1" smtClean="0">
                <a:latin typeface="Arial" panose="020B0604020202020204" pitchFamily="34" charset="0"/>
                <a:cs typeface="Arial" panose="020B0604020202020204" pitchFamily="34" charset="0"/>
              </a:rPr>
              <a:t>multiforme</a:t>
            </a:r>
            <a:endParaRPr sz="3200" dirty="0">
              <a:latin typeface="Arial" panose="020B0604020202020204" pitchFamily="34" charset="0"/>
              <a:cs typeface="Arial" panose="020B0604020202020204" pitchFamily="34" charset="0"/>
            </a:endParaRPr>
          </a:p>
        </p:txBody>
      </p:sp>
      <p:sp>
        <p:nvSpPr>
          <p:cNvPr id="10" name="object 10"/>
          <p:cNvSpPr txBox="1"/>
          <p:nvPr/>
        </p:nvSpPr>
        <p:spPr>
          <a:xfrm>
            <a:off x="2759549" y="6221667"/>
            <a:ext cx="862330" cy="382156"/>
          </a:xfrm>
          <a:prstGeom prst="rect">
            <a:avLst/>
          </a:prstGeom>
        </p:spPr>
        <p:txBody>
          <a:bodyPr vert="horz" wrap="square" lIns="0" tIns="12700" rIns="0" bIns="0" rtlCol="0">
            <a:spAutoFit/>
          </a:bodyPr>
          <a:lstStyle/>
          <a:p>
            <a:pPr marL="12700">
              <a:spcBef>
                <a:spcPts val="100"/>
              </a:spcBef>
            </a:pPr>
            <a:r>
              <a:rPr sz="2400" b="1" dirty="0">
                <a:latin typeface="Times New Roman"/>
                <a:cs typeface="Times New Roman"/>
              </a:rPr>
              <a:t>MRI</a:t>
            </a:r>
            <a:endParaRPr sz="2400">
              <a:latin typeface="Times New Roman"/>
              <a:cs typeface="Times New Roman"/>
            </a:endParaRPr>
          </a:p>
        </p:txBody>
      </p:sp>
      <p:sp>
        <p:nvSpPr>
          <p:cNvPr id="11" name="object 11"/>
          <p:cNvSpPr txBox="1"/>
          <p:nvPr/>
        </p:nvSpPr>
        <p:spPr>
          <a:xfrm>
            <a:off x="5451824" y="6191504"/>
            <a:ext cx="1590675" cy="382156"/>
          </a:xfrm>
          <a:prstGeom prst="rect">
            <a:avLst/>
          </a:prstGeom>
        </p:spPr>
        <p:txBody>
          <a:bodyPr vert="horz" wrap="square" lIns="0" tIns="12700" rIns="0" bIns="0" rtlCol="0">
            <a:spAutoFit/>
          </a:bodyPr>
          <a:lstStyle/>
          <a:p>
            <a:pPr marL="38100">
              <a:spcBef>
                <a:spcPts val="100"/>
              </a:spcBef>
            </a:pPr>
            <a:r>
              <a:rPr sz="2400" b="1" spc="7" baseline="25132" dirty="0">
                <a:latin typeface="Times New Roman"/>
                <a:cs typeface="Times New Roman"/>
              </a:rPr>
              <a:t>18</a:t>
            </a:r>
            <a:r>
              <a:rPr sz="2400" b="1" spc="5" dirty="0">
                <a:latin typeface="Times New Roman"/>
                <a:cs typeface="Times New Roman"/>
              </a:rPr>
              <a:t>F-FDG</a:t>
            </a:r>
            <a:endParaRPr sz="2400">
              <a:latin typeface="Times New Roman"/>
              <a:cs typeface="Times New Roman"/>
            </a:endParaRPr>
          </a:p>
        </p:txBody>
      </p:sp>
      <p:sp>
        <p:nvSpPr>
          <p:cNvPr id="12" name="object 12"/>
          <p:cNvSpPr txBox="1"/>
          <p:nvPr/>
        </p:nvSpPr>
        <p:spPr>
          <a:xfrm>
            <a:off x="7806704" y="6191504"/>
            <a:ext cx="2298700" cy="382156"/>
          </a:xfrm>
          <a:prstGeom prst="rect">
            <a:avLst/>
          </a:prstGeom>
        </p:spPr>
        <p:txBody>
          <a:bodyPr vert="horz" wrap="square" lIns="0" tIns="12700" rIns="0" bIns="0" rtlCol="0">
            <a:spAutoFit/>
          </a:bodyPr>
          <a:lstStyle/>
          <a:p>
            <a:pPr marL="38100">
              <a:spcBef>
                <a:spcPts val="100"/>
              </a:spcBef>
            </a:pPr>
            <a:r>
              <a:rPr sz="2400" b="1" spc="-15" baseline="25132" dirty="0" smtClean="0">
                <a:solidFill>
                  <a:srgbClr val="FFFF00"/>
                </a:solidFill>
                <a:latin typeface="Times New Roman"/>
                <a:cs typeface="Times New Roman"/>
              </a:rPr>
              <a:t>11</a:t>
            </a:r>
            <a:r>
              <a:rPr sz="2400" b="1" spc="-10" dirty="0" smtClean="0">
                <a:solidFill>
                  <a:srgbClr val="FFFF00"/>
                </a:solidFill>
                <a:latin typeface="Times New Roman"/>
                <a:cs typeface="Times New Roman"/>
              </a:rPr>
              <a:t>C-met</a:t>
            </a:r>
            <a:r>
              <a:rPr lang="sr-Latn-RS" sz="2400" b="1" spc="-10" dirty="0" smtClean="0">
                <a:solidFill>
                  <a:srgbClr val="FFFF00"/>
                </a:solidFill>
                <a:latin typeface="Times New Roman"/>
                <a:cs typeface="Times New Roman"/>
              </a:rPr>
              <a:t>h</a:t>
            </a:r>
            <a:r>
              <a:rPr sz="2400" b="1" spc="-10" dirty="0" err="1" smtClean="0">
                <a:solidFill>
                  <a:srgbClr val="FFFF00"/>
                </a:solidFill>
                <a:latin typeface="Times New Roman"/>
                <a:cs typeface="Times New Roman"/>
              </a:rPr>
              <a:t>ionin</a:t>
            </a:r>
            <a:r>
              <a:rPr lang="sr-Latn-RS" sz="2400" b="1" spc="-10" dirty="0" smtClean="0">
                <a:solidFill>
                  <a:srgbClr val="FFFF00"/>
                </a:solidFill>
                <a:latin typeface="Times New Roman"/>
                <a:cs typeface="Times New Roman"/>
              </a:rPr>
              <a:t>e</a:t>
            </a:r>
            <a:endParaRPr sz="2400" dirty="0">
              <a:solidFill>
                <a:srgbClr val="FFFF00"/>
              </a:solidFill>
              <a:latin typeface="Times New Roman"/>
              <a:cs typeface="Times New Roman"/>
            </a:endParaRPr>
          </a:p>
        </p:txBody>
      </p:sp>
    </p:spTree>
    <p:extLst>
      <p:ext uri="{BB962C8B-B14F-4D97-AF65-F5344CB8AC3E}">
        <p14:creationId xmlns:p14="http://schemas.microsoft.com/office/powerpoint/2010/main" xmlns="" val="882581866"/>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252134" y="1104894"/>
            <a:ext cx="2555671" cy="5029313"/>
          </a:xfrm>
          <a:prstGeom prst="rect">
            <a:avLst/>
          </a:prstGeom>
        </p:spPr>
      </p:pic>
      <p:pic>
        <p:nvPicPr>
          <p:cNvPr id="3" name="object 3"/>
          <p:cNvPicPr/>
          <p:nvPr/>
        </p:nvPicPr>
        <p:blipFill>
          <a:blip r:embed="rId3" cstate="print"/>
          <a:stretch>
            <a:fillRect/>
          </a:stretch>
        </p:blipFill>
        <p:spPr>
          <a:xfrm>
            <a:off x="4896736" y="1104893"/>
            <a:ext cx="4759529" cy="5029313"/>
          </a:xfrm>
          <a:prstGeom prst="rect">
            <a:avLst/>
          </a:prstGeom>
        </p:spPr>
      </p:pic>
      <p:sp>
        <p:nvSpPr>
          <p:cNvPr id="4" name="object 4"/>
          <p:cNvSpPr txBox="1"/>
          <p:nvPr/>
        </p:nvSpPr>
        <p:spPr>
          <a:xfrm>
            <a:off x="1884786" y="6134207"/>
            <a:ext cx="8404225" cy="751488"/>
          </a:xfrm>
          <a:prstGeom prst="rect">
            <a:avLst/>
          </a:prstGeom>
        </p:spPr>
        <p:txBody>
          <a:bodyPr vert="horz" wrap="square" lIns="0" tIns="12700" rIns="0" bIns="0" rtlCol="0">
            <a:spAutoFit/>
          </a:bodyPr>
          <a:lstStyle/>
          <a:p>
            <a:r>
              <a:rPr lang="en-US" sz="2400" dirty="0">
                <a:cs typeface="Arial" panose="020B0604020202020204" pitchFamily="34" charset="0"/>
              </a:rPr>
              <a:t>A tumor of high degree of malignancy with a zone of necrosis in which RF accumulation is absent</a:t>
            </a:r>
            <a:endParaRPr lang="en-GB" sz="2400" dirty="0">
              <a:latin typeface="Arial" panose="020B0604020202020204" pitchFamily="34" charset="0"/>
              <a:cs typeface="Arial" panose="020B0604020202020204" pitchFamily="34" charset="0"/>
            </a:endParaRPr>
          </a:p>
        </p:txBody>
      </p:sp>
      <p:sp>
        <p:nvSpPr>
          <p:cNvPr id="5" name="object 5"/>
          <p:cNvSpPr txBox="1">
            <a:spLocks noGrp="1"/>
          </p:cNvSpPr>
          <p:nvPr>
            <p:ph type="title"/>
          </p:nvPr>
        </p:nvSpPr>
        <p:spPr>
          <a:xfrm>
            <a:off x="9745196" y="3114724"/>
            <a:ext cx="2065804" cy="751488"/>
          </a:xfrm>
          <a:prstGeom prst="rect">
            <a:avLst/>
          </a:prstGeom>
        </p:spPr>
        <p:txBody>
          <a:bodyPr vert="horz" wrap="square" lIns="0" tIns="12700" rIns="0" bIns="0" rtlCol="0" anchor="ctr">
            <a:spAutoFit/>
          </a:bodyPr>
          <a:lstStyle/>
          <a:p>
            <a:pPr marL="38100">
              <a:lnSpc>
                <a:spcPct val="100000"/>
              </a:lnSpc>
              <a:spcBef>
                <a:spcPts val="100"/>
              </a:spcBef>
            </a:pPr>
            <a:r>
              <a:rPr sz="2400" spc="-7" baseline="24305" dirty="0" err="1" smtClean="0">
                <a:solidFill>
                  <a:schemeClr val="tx1"/>
                </a:solidFill>
                <a:latin typeface="Arial" panose="020B0604020202020204" pitchFamily="34" charset="0"/>
                <a:cs typeface="Arial" panose="020B0604020202020204" pitchFamily="34" charset="0"/>
              </a:rPr>
              <a:t>11</a:t>
            </a:r>
            <a:r>
              <a:rPr sz="2400" spc="-5" dirty="0" err="1" smtClean="0">
                <a:solidFill>
                  <a:schemeClr val="tx1"/>
                </a:solidFill>
                <a:latin typeface="Arial" panose="020B0604020202020204" pitchFamily="34" charset="0"/>
                <a:cs typeface="Arial" panose="020B0604020202020204" pitchFamily="34" charset="0"/>
              </a:rPr>
              <a:t>C</a:t>
            </a:r>
            <a:r>
              <a:rPr sz="2400" spc="-5" dirty="0" smtClean="0">
                <a:solidFill>
                  <a:schemeClr val="tx1"/>
                </a:solidFill>
                <a:latin typeface="Arial" panose="020B0604020202020204" pitchFamily="34" charset="0"/>
                <a:cs typeface="Arial" panose="020B0604020202020204" pitchFamily="34" charset="0"/>
              </a:rPr>
              <a:t>-methionine</a:t>
            </a:r>
            <a:endParaRPr sz="2400" dirty="0">
              <a:solidFill>
                <a:schemeClr val="tx1"/>
              </a:solidFill>
              <a:latin typeface="Arial" panose="020B0604020202020204" pitchFamily="34" charset="0"/>
              <a:cs typeface="Arial" panose="020B0604020202020204" pitchFamily="34" charset="0"/>
            </a:endParaRPr>
          </a:p>
        </p:txBody>
      </p:sp>
      <p:sp>
        <p:nvSpPr>
          <p:cNvPr id="6" name="object 6"/>
          <p:cNvSpPr txBox="1"/>
          <p:nvPr/>
        </p:nvSpPr>
        <p:spPr>
          <a:xfrm>
            <a:off x="1398535" y="3228389"/>
            <a:ext cx="669925" cy="391160"/>
          </a:xfrm>
          <a:prstGeom prst="rect">
            <a:avLst/>
          </a:prstGeom>
        </p:spPr>
        <p:txBody>
          <a:bodyPr vert="horz" wrap="square" lIns="0" tIns="12700" rIns="0" bIns="0" rtlCol="0">
            <a:spAutoFit/>
          </a:bodyPr>
          <a:lstStyle/>
          <a:p>
            <a:pPr marL="12700">
              <a:spcBef>
                <a:spcPts val="100"/>
              </a:spcBef>
            </a:pPr>
            <a:r>
              <a:rPr sz="2400" dirty="0">
                <a:latin typeface="Arial" panose="020B0604020202020204" pitchFamily="34" charset="0"/>
                <a:cs typeface="Arial" panose="020B0604020202020204" pitchFamily="34" charset="0"/>
              </a:rPr>
              <a:t>M</a:t>
            </a:r>
            <a:r>
              <a:rPr sz="2400" spc="5" dirty="0">
                <a:latin typeface="Arial" panose="020B0604020202020204" pitchFamily="34" charset="0"/>
                <a:cs typeface="Arial" panose="020B0604020202020204" pitchFamily="34" charset="0"/>
              </a:rPr>
              <a:t>R</a:t>
            </a:r>
            <a:r>
              <a:rPr sz="2400" spc="-5" dirty="0">
                <a:latin typeface="Arial" panose="020B0604020202020204" pitchFamily="34" charset="0"/>
                <a:cs typeface="Arial" panose="020B0604020202020204" pitchFamily="34" charset="0"/>
              </a:rPr>
              <a:t>I</a:t>
            </a:r>
            <a:endParaRPr sz="2400" dirty="0">
              <a:latin typeface="Arial" panose="020B0604020202020204" pitchFamily="34" charset="0"/>
              <a:cs typeface="Arial" panose="020B0604020202020204" pitchFamily="34" charset="0"/>
            </a:endParaRPr>
          </a:p>
        </p:txBody>
      </p:sp>
      <p:sp>
        <p:nvSpPr>
          <p:cNvPr id="7" name="Title 1"/>
          <p:cNvSpPr txBox="1">
            <a:spLocks/>
          </p:cNvSpPr>
          <p:nvPr/>
        </p:nvSpPr>
        <p:spPr>
          <a:xfrm>
            <a:off x="838200" y="170393"/>
            <a:ext cx="10515600" cy="650874"/>
          </a:xfrm>
          <a:prstGeom prst="rect">
            <a:avLst/>
          </a:prstGeom>
        </p:spPr>
        <p:txBody>
          <a:bodyPr vert="horz" lIns="91440" tIns="45720" rIns="91440" bIns="45720" rtlCol="0" anchor="ctr">
            <a:normAutofit/>
          </a:bodyPr>
          <a:lstStyle>
            <a:lvl1pPr algn="l" defTabSz="685800" rtl="0" eaLnBrk="0" fontAlgn="base" hangingPunct="0">
              <a:lnSpc>
                <a:spcPct val="90000"/>
              </a:lnSpc>
              <a:spcBef>
                <a:spcPct val="0"/>
              </a:spcBef>
              <a:spcAft>
                <a:spcPct val="0"/>
              </a:spcAft>
              <a:defRPr sz="440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vl2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2pPr>
            <a:lvl3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3pPr>
            <a:lvl4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4pPr>
            <a:lvl5pPr algn="l" defTabSz="685800" rtl="0" eaLnBrk="0" fontAlgn="base" hangingPunct="0">
              <a:lnSpc>
                <a:spcPct val="90000"/>
              </a:lnSpc>
              <a:spcBef>
                <a:spcPct val="0"/>
              </a:spcBef>
              <a:spcAft>
                <a:spcPct val="0"/>
              </a:spcAft>
              <a:defRPr sz="4400">
                <a:solidFill>
                  <a:schemeClr val="tx1"/>
                </a:solidFill>
                <a:latin typeface="Corbel" panose="020B0503020204020204" pitchFamily="34" charset="0"/>
              </a:defRPr>
            </a:lvl5pPr>
            <a:lvl6pPr marL="457200" algn="l" defTabSz="685800" rtl="0" fontAlgn="base">
              <a:lnSpc>
                <a:spcPct val="90000"/>
              </a:lnSpc>
              <a:spcBef>
                <a:spcPct val="0"/>
              </a:spcBef>
              <a:spcAft>
                <a:spcPct val="0"/>
              </a:spcAft>
              <a:defRPr sz="4400">
                <a:solidFill>
                  <a:schemeClr val="tx1"/>
                </a:solidFill>
                <a:latin typeface="Corbel" panose="020B0503020204020204" pitchFamily="34" charset="0"/>
              </a:defRPr>
            </a:lvl6pPr>
            <a:lvl7pPr marL="914400" algn="l" defTabSz="685800" rtl="0" fontAlgn="base">
              <a:lnSpc>
                <a:spcPct val="90000"/>
              </a:lnSpc>
              <a:spcBef>
                <a:spcPct val="0"/>
              </a:spcBef>
              <a:spcAft>
                <a:spcPct val="0"/>
              </a:spcAft>
              <a:defRPr sz="4400">
                <a:solidFill>
                  <a:schemeClr val="tx1"/>
                </a:solidFill>
                <a:latin typeface="Corbel" panose="020B0503020204020204" pitchFamily="34" charset="0"/>
              </a:defRPr>
            </a:lvl7pPr>
            <a:lvl8pPr marL="1371600" algn="l" defTabSz="685800" rtl="0" fontAlgn="base">
              <a:lnSpc>
                <a:spcPct val="90000"/>
              </a:lnSpc>
              <a:spcBef>
                <a:spcPct val="0"/>
              </a:spcBef>
              <a:spcAft>
                <a:spcPct val="0"/>
              </a:spcAft>
              <a:defRPr sz="4400">
                <a:solidFill>
                  <a:schemeClr val="tx1"/>
                </a:solidFill>
                <a:latin typeface="Corbel" panose="020B0503020204020204" pitchFamily="34" charset="0"/>
              </a:defRPr>
            </a:lvl8pPr>
            <a:lvl9pPr marL="1828800" algn="l" defTabSz="685800" rtl="0" fontAlgn="base">
              <a:lnSpc>
                <a:spcPct val="90000"/>
              </a:lnSpc>
              <a:spcBef>
                <a:spcPct val="0"/>
              </a:spcBef>
              <a:spcAft>
                <a:spcPct val="0"/>
              </a:spcAft>
              <a:defRPr sz="4400">
                <a:solidFill>
                  <a:schemeClr val="tx1"/>
                </a:solidFill>
                <a:latin typeface="Corbel" panose="020B0503020204020204" pitchFamily="34" charset="0"/>
              </a:defRPr>
            </a:lvl9pPr>
          </a:lstStyle>
          <a:p>
            <a:pPr algn="ctr">
              <a:spcBef>
                <a:spcPts val="100"/>
              </a:spcBef>
            </a:pPr>
            <a:r>
              <a:rPr lang="en-US" altLang="en-US" sz="3600" b="1" dirty="0">
                <a:solidFill>
                  <a:srgbClr val="FFC000"/>
                </a:solidFill>
                <a:latin typeface="Calibri" panose="020F0502020204030204" pitchFamily="34" charset="0"/>
                <a:cs typeface="Calibri" panose="020F0502020204030204" pitchFamily="34" charset="0"/>
              </a:rPr>
              <a:t>Evaluation and monitoring of response to therapy</a:t>
            </a:r>
            <a:endParaRPr lang="sr-Latn-RS" altLang="en-US" sz="3600" b="1" dirty="0">
              <a:solidFill>
                <a:srgbClr val="FFC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xmlns="" val="412003295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8059" y="125313"/>
            <a:ext cx="10515600" cy="667807"/>
          </a:xfrm>
        </p:spPr>
        <p:txBody>
          <a:bodyPr>
            <a:normAutofit/>
          </a:bodyPr>
          <a:lstStyle/>
          <a:p>
            <a:pPr algn="ctr"/>
            <a:r>
              <a:rPr lang="sr-Latn-RS" sz="3600" dirty="0" smtClean="0">
                <a:solidFill>
                  <a:srgbClr val="FFFF00"/>
                </a:solidFill>
              </a:rPr>
              <a:t>Bone </a:t>
            </a:r>
            <a:r>
              <a:rPr lang="sr-Latn-RS" sz="3600" dirty="0" err="1" smtClean="0">
                <a:solidFill>
                  <a:srgbClr val="FFFF00"/>
                </a:solidFill>
              </a:rPr>
              <a:t>metastases</a:t>
            </a:r>
            <a:r>
              <a:rPr lang="sr-Latn-RS" sz="3600" dirty="0" smtClean="0">
                <a:solidFill>
                  <a:srgbClr val="FFFF00"/>
                </a:solidFill>
              </a:rPr>
              <a:t> </a:t>
            </a:r>
            <a:r>
              <a:rPr lang="sr-Cyrl-RS" sz="3600" baseline="30000" dirty="0" smtClean="0"/>
              <a:t>18</a:t>
            </a:r>
            <a:r>
              <a:rPr lang="sr-Latn-RS" sz="3600" dirty="0" smtClean="0"/>
              <a:t>F-Na Fluoride</a:t>
            </a:r>
            <a:endParaRPr lang="en-GB" sz="3600" dirty="0"/>
          </a:p>
        </p:txBody>
      </p:sp>
      <p:sp>
        <p:nvSpPr>
          <p:cNvPr id="3" name="Content Placeholder 2"/>
          <p:cNvSpPr>
            <a:spLocks noGrp="1"/>
          </p:cNvSpPr>
          <p:nvPr>
            <p:ph idx="1"/>
          </p:nvPr>
        </p:nvSpPr>
        <p:spPr>
          <a:xfrm>
            <a:off x="507029" y="974948"/>
            <a:ext cx="10234083" cy="587375"/>
          </a:xfrm>
        </p:spPr>
        <p:txBody>
          <a:bodyPr/>
          <a:lstStyle/>
          <a:p>
            <a:pPr marL="0" indent="0">
              <a:buNone/>
            </a:pPr>
            <a:r>
              <a:rPr lang="pl-PL" dirty="0">
                <a:latin typeface="Arial" panose="020B0604020202020204" pitchFamily="34" charset="0"/>
                <a:cs typeface="Arial" panose="020B0604020202020204" pitchFamily="34" charset="0"/>
              </a:rPr>
              <a:t>2F</a:t>
            </a:r>
            <a:r>
              <a:rPr lang="pl-PL" baseline="30000" dirty="0">
                <a:latin typeface="Arial" panose="020B0604020202020204" pitchFamily="34" charset="0"/>
                <a:cs typeface="Arial" panose="020B0604020202020204" pitchFamily="34" charset="0"/>
              </a:rPr>
              <a:t>-</a:t>
            </a:r>
            <a:r>
              <a:rPr lang="pl-PL" dirty="0">
                <a:latin typeface="Arial" panose="020B0604020202020204" pitchFamily="34" charset="0"/>
                <a:cs typeface="Arial" panose="020B0604020202020204" pitchFamily="34" charset="0"/>
              </a:rPr>
              <a:t> + Ca </a:t>
            </a:r>
            <a:r>
              <a:rPr lang="pl-PL" baseline="-25000" dirty="0">
                <a:latin typeface="Arial" panose="020B0604020202020204" pitchFamily="34" charset="0"/>
                <a:cs typeface="Arial" panose="020B0604020202020204" pitchFamily="34" charset="0"/>
              </a:rPr>
              <a:t>10 </a:t>
            </a:r>
            <a:r>
              <a:rPr lang="pl-PL" dirty="0">
                <a:latin typeface="Arial" panose="020B0604020202020204" pitchFamily="34" charset="0"/>
                <a:cs typeface="Arial" panose="020B0604020202020204" pitchFamily="34" charset="0"/>
              </a:rPr>
              <a:t>(PO</a:t>
            </a:r>
            <a:r>
              <a:rPr lang="pl-PL" baseline="-25000" dirty="0">
                <a:latin typeface="Arial" panose="020B0604020202020204" pitchFamily="34" charset="0"/>
                <a:cs typeface="Arial" panose="020B0604020202020204" pitchFamily="34" charset="0"/>
              </a:rPr>
              <a:t>4</a:t>
            </a:r>
            <a:r>
              <a:rPr lang="pl-PL" dirty="0">
                <a:latin typeface="Arial" panose="020B0604020202020204" pitchFamily="34" charset="0"/>
                <a:cs typeface="Arial" panose="020B0604020202020204" pitchFamily="34" charset="0"/>
              </a:rPr>
              <a:t>) </a:t>
            </a:r>
            <a:r>
              <a:rPr lang="pl-PL" baseline="-25000" dirty="0">
                <a:latin typeface="Arial" panose="020B0604020202020204" pitchFamily="34" charset="0"/>
                <a:cs typeface="Arial" panose="020B0604020202020204" pitchFamily="34" charset="0"/>
              </a:rPr>
              <a:t>6 </a:t>
            </a:r>
            <a:r>
              <a:rPr lang="pl-PL" dirty="0">
                <a:latin typeface="Arial" panose="020B0604020202020204" pitchFamily="34" charset="0"/>
                <a:cs typeface="Arial" panose="020B0604020202020204" pitchFamily="34" charset="0"/>
              </a:rPr>
              <a:t>(OH) </a:t>
            </a:r>
            <a:r>
              <a:rPr lang="pl-PL" baseline="-25000" dirty="0">
                <a:latin typeface="Arial" panose="020B0604020202020204" pitchFamily="34" charset="0"/>
                <a:cs typeface="Arial" panose="020B0604020202020204" pitchFamily="34" charset="0"/>
              </a:rPr>
              <a:t>2</a:t>
            </a:r>
            <a:r>
              <a:rPr lang="pl-PL" dirty="0">
                <a:latin typeface="Arial" panose="020B0604020202020204" pitchFamily="34" charset="0"/>
                <a:cs typeface="Arial" panose="020B0604020202020204" pitchFamily="34" charset="0"/>
              </a:rPr>
              <a:t> → Ca </a:t>
            </a:r>
            <a:r>
              <a:rPr lang="pl-PL" baseline="-25000" dirty="0">
                <a:latin typeface="Arial" panose="020B0604020202020204" pitchFamily="34" charset="0"/>
                <a:cs typeface="Arial" panose="020B0604020202020204" pitchFamily="34" charset="0"/>
              </a:rPr>
              <a:t>10 </a:t>
            </a:r>
            <a:r>
              <a:rPr lang="pl-PL" dirty="0">
                <a:latin typeface="Arial" panose="020B0604020202020204" pitchFamily="34" charset="0"/>
                <a:cs typeface="Arial" panose="020B0604020202020204" pitchFamily="34" charset="0"/>
              </a:rPr>
              <a:t>(PO</a:t>
            </a:r>
            <a:r>
              <a:rPr lang="pl-PL" baseline="-25000" dirty="0">
                <a:latin typeface="Arial" panose="020B0604020202020204" pitchFamily="34" charset="0"/>
                <a:cs typeface="Arial" panose="020B0604020202020204" pitchFamily="34" charset="0"/>
              </a:rPr>
              <a:t>4</a:t>
            </a:r>
            <a:r>
              <a:rPr lang="pl-PL" dirty="0">
                <a:latin typeface="Arial" panose="020B0604020202020204" pitchFamily="34" charset="0"/>
                <a:cs typeface="Arial" panose="020B0604020202020204" pitchFamily="34" charset="0"/>
              </a:rPr>
              <a:t>)</a:t>
            </a:r>
            <a:r>
              <a:rPr lang="pl-PL" baseline="-25000" dirty="0">
                <a:latin typeface="Arial" panose="020B0604020202020204" pitchFamily="34" charset="0"/>
                <a:cs typeface="Arial" panose="020B0604020202020204" pitchFamily="34" charset="0"/>
              </a:rPr>
              <a:t>6 </a:t>
            </a:r>
            <a:r>
              <a:rPr lang="pl-PL" dirty="0">
                <a:latin typeface="Arial" panose="020B0604020202020204" pitchFamily="34" charset="0"/>
                <a:cs typeface="Arial" panose="020B0604020202020204" pitchFamily="34" charset="0"/>
              </a:rPr>
              <a:t>F</a:t>
            </a:r>
            <a:r>
              <a:rPr lang="pl-PL" baseline="-25000" dirty="0">
                <a:latin typeface="Arial" panose="020B0604020202020204" pitchFamily="34" charset="0"/>
                <a:cs typeface="Arial" panose="020B0604020202020204" pitchFamily="34" charset="0"/>
              </a:rPr>
              <a:t>2</a:t>
            </a:r>
            <a:r>
              <a:rPr lang="pl-PL" dirty="0">
                <a:latin typeface="Arial" panose="020B0604020202020204" pitchFamily="34" charset="0"/>
                <a:cs typeface="Arial" panose="020B0604020202020204" pitchFamily="34" charset="0"/>
              </a:rPr>
              <a:t> + </a:t>
            </a:r>
            <a:r>
              <a:rPr lang="pl-PL" dirty="0" smtClean="0">
                <a:latin typeface="Arial" panose="020B0604020202020204" pitchFamily="34" charset="0"/>
                <a:cs typeface="Arial" panose="020B0604020202020204" pitchFamily="34" charset="0"/>
              </a:rPr>
              <a:t>2OH</a:t>
            </a:r>
            <a:r>
              <a:rPr lang="pl-PL" baseline="30000" dirty="0" smtClean="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p:txBody>
      </p:sp>
      <p:pic>
        <p:nvPicPr>
          <p:cNvPr id="4"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7029" y="1833470"/>
            <a:ext cx="4504793" cy="4893634"/>
          </a:xfrm>
          <a:prstGeom prst="rect">
            <a:avLst/>
          </a:prstGeom>
          <a:noFill/>
          <a:ln>
            <a:noFill/>
          </a:ln>
          <a:effectLst/>
          <a:extLst>
            <a:ext uri="{909E8E84-426E-40DD-AFC4-6F175D3DCCD1}">
              <a14:hiddenFill xmlns:a14="http://schemas.microsoft.com/office/drawing/2010/main" xmlns="">
                <a:blipFill dpi="0" rotWithShape="0">
                  <a:blip/>
                  <a:srcRect/>
                  <a:stretch>
                    <a:fillRect/>
                  </a:stretch>
                </a:blipFill>
              </a14:hiddenFill>
            </a:ext>
            <a:ext uri="{91240B29-F687-4F45-9708-019B960494DF}">
              <a14:hiddenLine xmlns:a14="http://schemas.microsoft.com/office/drawing/2010/main" xmlns="" w="9525">
                <a:solidFill>
                  <a:srgbClr val="FFFFFF"/>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5" name="Text Box 5"/>
          <p:cNvSpPr txBox="1">
            <a:spLocks noChangeArrowheads="1"/>
          </p:cNvSpPr>
          <p:nvPr/>
        </p:nvSpPr>
        <p:spPr bwMode="auto">
          <a:xfrm>
            <a:off x="838200" y="6604672"/>
            <a:ext cx="3429000" cy="126326"/>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lstStyle>
            <a:lvl1pPr marL="85725" indent="-85725">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1pPr>
            <a:lvl2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2pPr>
            <a:lvl3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3pPr>
            <a:lvl4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4pPr>
            <a:lvl5pPr>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Lst>
              <a:defRPr sz="2400">
                <a:solidFill>
                  <a:srgbClr val="000000"/>
                </a:solidFill>
                <a:latin typeface="Times New Roman" panose="02020603050405020304" pitchFamily="18" charset="0"/>
                <a:ea typeface="msgothic" charset="0"/>
                <a:cs typeface="msgothic" charset="0"/>
              </a:defRPr>
            </a:lvl9pPr>
          </a:lstStyle>
          <a:p>
            <a:r>
              <a:rPr lang="en-GB" altLang="en-US" sz="907" dirty="0">
                <a:latin typeface="Arial" panose="020B0604020202020204" pitchFamily="34" charset="0"/>
              </a:rPr>
              <a:t>Copyright © Society of Nuclear Medicine and Molecular Imaging</a:t>
            </a:r>
          </a:p>
        </p:txBody>
      </p:sp>
      <p:sp>
        <p:nvSpPr>
          <p:cNvPr id="6" name="Text Box 1"/>
          <p:cNvSpPr txBox="1">
            <a:spLocks noChangeArrowheads="1"/>
          </p:cNvSpPr>
          <p:nvPr/>
        </p:nvSpPr>
        <p:spPr bwMode="auto">
          <a:xfrm>
            <a:off x="635000" y="5804885"/>
            <a:ext cx="3276600" cy="684477"/>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FFFFFF"/>
                </a:solidFill>
                <a:round/>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Lst>
              <a:defRPr sz="2400">
                <a:solidFill>
                  <a:srgbClr val="000000"/>
                </a:solidFill>
                <a:latin typeface="Times New Roman" panose="02020603050405020304" pitchFamily="18" charset="0"/>
                <a:ea typeface="msgothic" charset="0"/>
                <a:cs typeface="msgothic" charset="0"/>
              </a:defRPr>
            </a:lvl9pPr>
          </a:lstStyle>
          <a:p>
            <a:pPr marL="342900" indent="-342900">
              <a:buAutoNum type="alphaUcParenBoth"/>
            </a:pPr>
            <a:r>
              <a:rPr lang="en-GB" altLang="en-US" sz="1600" baseline="30000" dirty="0" err="1" smtClean="0">
                <a:solidFill>
                  <a:schemeClr val="bg1"/>
                </a:solidFill>
                <a:latin typeface="Arial" panose="020B0604020202020204" pitchFamily="34" charset="0"/>
              </a:rPr>
              <a:t>99m</a:t>
            </a:r>
            <a:r>
              <a:rPr lang="en-GB" altLang="en-US" sz="1600" dirty="0" err="1" smtClean="0">
                <a:solidFill>
                  <a:schemeClr val="bg1"/>
                </a:solidFill>
                <a:latin typeface="Arial" panose="020B0604020202020204" pitchFamily="34" charset="0"/>
              </a:rPr>
              <a:t>Tc-MDP</a:t>
            </a:r>
            <a:r>
              <a:rPr lang="en-GB" altLang="en-US" sz="1600" dirty="0" smtClean="0">
                <a:solidFill>
                  <a:schemeClr val="bg1"/>
                </a:solidFill>
                <a:latin typeface="Arial" panose="020B0604020202020204" pitchFamily="34" charset="0"/>
              </a:rPr>
              <a:t> </a:t>
            </a:r>
            <a:endParaRPr lang="sr-Latn-RS" altLang="en-US" sz="1600" dirty="0" smtClean="0">
              <a:solidFill>
                <a:schemeClr val="bg1"/>
              </a:solidFill>
              <a:latin typeface="Arial" panose="020B0604020202020204" pitchFamily="34" charset="0"/>
            </a:endParaRPr>
          </a:p>
          <a:p>
            <a:pPr marL="342900" indent="-342900">
              <a:buAutoNum type="alphaUcParenBoth"/>
            </a:pPr>
            <a:r>
              <a:rPr lang="sr-Cyrl-RS" altLang="en-US" sz="1600" baseline="30000" dirty="0" smtClean="0">
                <a:solidFill>
                  <a:schemeClr val="bg1"/>
                </a:solidFill>
                <a:latin typeface="Arial" panose="020B0604020202020204" pitchFamily="34" charset="0"/>
              </a:rPr>
              <a:t>18</a:t>
            </a:r>
            <a:r>
              <a:rPr lang="sr-Latn-RS" altLang="en-US" sz="1600" dirty="0" smtClean="0">
                <a:solidFill>
                  <a:schemeClr val="bg1"/>
                </a:solidFill>
                <a:latin typeface="Arial" panose="020B0604020202020204" pitchFamily="34" charset="0"/>
              </a:rPr>
              <a:t>F-floride PET</a:t>
            </a:r>
            <a:endParaRPr lang="en-GB" altLang="en-US" sz="1600" dirty="0">
              <a:solidFill>
                <a:schemeClr val="bg1"/>
              </a:solidFill>
              <a:latin typeface="Arial" panose="020B0604020202020204" pitchFamily="34" charset="0"/>
            </a:endParaRPr>
          </a:p>
        </p:txBody>
      </p:sp>
      <p:pic>
        <p:nvPicPr>
          <p:cNvPr id="8" name="Picture 7"/>
          <p:cNvPicPr>
            <a:picLocks noChangeAspect="1"/>
          </p:cNvPicPr>
          <p:nvPr/>
        </p:nvPicPr>
        <p:blipFill rotWithShape="1">
          <a:blip r:embed="rId3">
            <a:extLst>
              <a:ext uri="{28A0092B-C50C-407E-A947-70E740481C1C}">
                <a14:useLocalDpi xmlns:a14="http://schemas.microsoft.com/office/drawing/2010/main" xmlns="" val="0"/>
              </a:ext>
            </a:extLst>
          </a:blip>
          <a:srcRect t="8333"/>
          <a:stretch/>
        </p:blipFill>
        <p:spPr>
          <a:xfrm>
            <a:off x="5244041" y="1922032"/>
            <a:ext cx="6755934" cy="4567330"/>
          </a:xfrm>
          <a:prstGeom prst="rect">
            <a:avLst/>
          </a:prstGeom>
        </p:spPr>
      </p:pic>
    </p:spTree>
    <p:extLst>
      <p:ext uri="{BB962C8B-B14F-4D97-AF65-F5344CB8AC3E}">
        <p14:creationId xmlns:p14="http://schemas.microsoft.com/office/powerpoint/2010/main" xmlns="" val="158913889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800" y="345702"/>
            <a:ext cx="10515600" cy="584775"/>
          </a:xfrm>
          <a:prstGeom prst="rect">
            <a:avLst/>
          </a:prstGeom>
        </p:spPr>
        <p:txBody>
          <a:bodyPr wrap="square">
            <a:spAutoFit/>
          </a:bodyPr>
          <a:lstStyle/>
          <a:p>
            <a:pPr algn="ctr" eaLnBrk="1" hangingPunct="1">
              <a:spcBef>
                <a:spcPts val="100"/>
              </a:spcBef>
            </a:pPr>
            <a:r>
              <a:rPr lang="en-US" altLang="en-US" sz="3200" b="1" dirty="0">
                <a:solidFill>
                  <a:srgbClr val="FFC000"/>
                </a:solidFill>
                <a:latin typeface="Arial" panose="020B0604020202020204" pitchFamily="34" charset="0"/>
                <a:cs typeface="Arial" panose="020B0604020202020204" pitchFamily="34" charset="0"/>
              </a:rPr>
              <a:t>Somatostatin receptor PET tracers: </a:t>
            </a:r>
            <a:r>
              <a:rPr lang="en-US" altLang="en-US" sz="3200" b="1" dirty="0" smtClean="0">
                <a:solidFill>
                  <a:srgbClr val="FFC000"/>
                </a:solidFill>
                <a:latin typeface="Arial" panose="020B0604020202020204" pitchFamily="34" charset="0"/>
                <a:cs typeface="Arial" panose="020B0604020202020204" pitchFamily="34" charset="0"/>
              </a:rPr>
              <a:t>Ga-68</a:t>
            </a:r>
            <a:endParaRPr lang="en-US" altLang="en-US" sz="3200" b="1" dirty="0">
              <a:solidFill>
                <a:srgbClr val="FFC000"/>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xmlns="" val="0"/>
              </a:ext>
            </a:extLst>
          </a:blip>
          <a:srcRect b="48099"/>
          <a:stretch/>
        </p:blipFill>
        <p:spPr>
          <a:xfrm>
            <a:off x="5959501" y="3810000"/>
            <a:ext cx="6118805" cy="2882900"/>
          </a:xfrm>
          <a:prstGeom prst="rect">
            <a:avLst/>
          </a:prstGeom>
        </p:spPr>
      </p:pic>
      <p:sp>
        <p:nvSpPr>
          <p:cNvPr id="5" name="Rectangle 4"/>
          <p:cNvSpPr/>
          <p:nvPr/>
        </p:nvSpPr>
        <p:spPr>
          <a:xfrm>
            <a:off x="228600" y="1251518"/>
            <a:ext cx="11595100" cy="4939814"/>
          </a:xfrm>
          <a:prstGeom prst="rect">
            <a:avLst/>
          </a:prstGeom>
        </p:spPr>
        <p:txBody>
          <a:bodyPr wrap="square">
            <a:spAutoFit/>
          </a:bodyPr>
          <a:lstStyle/>
          <a:p>
            <a:pPr>
              <a:lnSpc>
                <a:spcPct val="150000"/>
              </a:lnSpc>
            </a:pPr>
            <a:r>
              <a:rPr lang="en-US" sz="1600" dirty="0"/>
              <a:t>Somatostatin has 5 </a:t>
            </a:r>
            <a:r>
              <a:rPr lang="en-US" sz="1600" dirty="0" smtClean="0"/>
              <a:t>receptors</a:t>
            </a:r>
            <a:r>
              <a:rPr lang="sr-Latn-RS" sz="1600" dirty="0" smtClean="0"/>
              <a:t>. </a:t>
            </a:r>
            <a:r>
              <a:rPr lang="en-US" sz="1600" dirty="0" smtClean="0"/>
              <a:t>Ga-68 </a:t>
            </a:r>
            <a:r>
              <a:rPr lang="en-US" sz="1600" dirty="0"/>
              <a:t>is more sensitive. </a:t>
            </a:r>
            <a:endParaRPr lang="sr-Latn-RS" sz="1600" dirty="0" smtClean="0"/>
          </a:p>
          <a:p>
            <a:pPr>
              <a:lnSpc>
                <a:spcPct val="150000"/>
              </a:lnSpc>
            </a:pPr>
            <a:r>
              <a:rPr lang="en-US" sz="1600" dirty="0" smtClean="0"/>
              <a:t>Higher </a:t>
            </a:r>
            <a:r>
              <a:rPr lang="en-US" sz="1600" dirty="0"/>
              <a:t>lesion detection rate than what is </a:t>
            </a:r>
            <a:r>
              <a:rPr lang="en-US" sz="1600" dirty="0" smtClean="0"/>
              <a:t>achieved</a:t>
            </a:r>
            <a:r>
              <a:rPr lang="sr-Latn-RS" sz="1600" dirty="0" smtClean="0"/>
              <a:t> SSTR </a:t>
            </a:r>
            <a:r>
              <a:rPr lang="en-US" sz="1600" dirty="0" smtClean="0"/>
              <a:t>PET</a:t>
            </a:r>
            <a:r>
              <a:rPr lang="en-US" sz="1600" dirty="0"/>
              <a:t>, </a:t>
            </a:r>
            <a:r>
              <a:rPr lang="sr-Latn-RS" sz="1600" dirty="0" err="1" smtClean="0"/>
              <a:t>than</a:t>
            </a:r>
            <a:r>
              <a:rPr lang="sr-Latn-RS" sz="1600" dirty="0" smtClean="0"/>
              <a:t> </a:t>
            </a:r>
            <a:r>
              <a:rPr lang="en-US" sz="1600" dirty="0" smtClean="0"/>
              <a:t>somatostatin </a:t>
            </a:r>
            <a:r>
              <a:rPr lang="en-US" sz="1600" dirty="0"/>
              <a:t>receptor SPECT, CT, or MR imaging.</a:t>
            </a:r>
          </a:p>
          <a:p>
            <a:pPr>
              <a:lnSpc>
                <a:spcPct val="150000"/>
              </a:lnSpc>
            </a:pPr>
            <a:r>
              <a:rPr lang="en-US" sz="1600" dirty="0"/>
              <a:t>Sensitivity: 70-100% (depends on density of somatostatin receptors in the tumor).</a:t>
            </a:r>
          </a:p>
          <a:p>
            <a:pPr>
              <a:lnSpc>
                <a:spcPct val="150000"/>
              </a:lnSpc>
            </a:pPr>
            <a:r>
              <a:rPr lang="en-US" sz="1600" b="1" dirty="0"/>
              <a:t>Indications</a:t>
            </a:r>
            <a:r>
              <a:rPr lang="en-US" sz="1600" dirty="0"/>
              <a:t>: </a:t>
            </a:r>
            <a:r>
              <a:rPr lang="en-US" sz="1600" dirty="0" err="1"/>
              <a:t>Tumours</a:t>
            </a:r>
            <a:r>
              <a:rPr lang="en-US" sz="1600" dirty="0"/>
              <a:t> with high expression of receptors of somatostatin.</a:t>
            </a:r>
          </a:p>
          <a:p>
            <a:pPr>
              <a:lnSpc>
                <a:spcPct val="150000"/>
              </a:lnSpc>
            </a:pPr>
            <a:r>
              <a:rPr lang="en-US" sz="1600" dirty="0"/>
              <a:t>1. </a:t>
            </a:r>
            <a:r>
              <a:rPr lang="en-US" sz="1600" dirty="0" err="1"/>
              <a:t>Gastroenteropancreatic</a:t>
            </a:r>
            <a:r>
              <a:rPr lang="en-US" sz="1600" dirty="0"/>
              <a:t> </a:t>
            </a:r>
            <a:r>
              <a:rPr lang="en-US" sz="1600" dirty="0" err="1"/>
              <a:t>tumours</a:t>
            </a:r>
            <a:r>
              <a:rPr lang="en-US" sz="1600" dirty="0"/>
              <a:t> (e.g. carcinoids, </a:t>
            </a:r>
            <a:r>
              <a:rPr lang="en-US" sz="1600" dirty="0" err="1"/>
              <a:t>gastrinoma</a:t>
            </a:r>
            <a:r>
              <a:rPr lang="en-US" sz="1600" dirty="0"/>
              <a:t>, </a:t>
            </a:r>
            <a:r>
              <a:rPr lang="en-US" sz="1600" dirty="0" err="1"/>
              <a:t>insulinoma</a:t>
            </a:r>
            <a:r>
              <a:rPr lang="en-US" sz="1600" dirty="0"/>
              <a:t>, </a:t>
            </a:r>
            <a:r>
              <a:rPr lang="en-US" sz="1600" dirty="0" err="1"/>
              <a:t>glucagonoma</a:t>
            </a:r>
            <a:r>
              <a:rPr lang="en-US" sz="1600" dirty="0"/>
              <a:t>, </a:t>
            </a:r>
            <a:r>
              <a:rPr lang="en-US" sz="1600" dirty="0" err="1"/>
              <a:t>VIPoma</a:t>
            </a:r>
            <a:r>
              <a:rPr lang="en-US" sz="1600" dirty="0"/>
              <a:t>,</a:t>
            </a:r>
          </a:p>
          <a:p>
            <a:pPr>
              <a:lnSpc>
                <a:spcPct val="150000"/>
              </a:lnSpc>
            </a:pPr>
            <a:r>
              <a:rPr lang="en-US" sz="1600" dirty="0" smtClean="0"/>
              <a:t>2</a:t>
            </a:r>
            <a:r>
              <a:rPr lang="en-US" sz="1600" dirty="0"/>
              <a:t>. </a:t>
            </a:r>
            <a:r>
              <a:rPr lang="en-US" sz="1600" dirty="0" err="1"/>
              <a:t>Sympathoadrenal</a:t>
            </a:r>
            <a:r>
              <a:rPr lang="en-US" sz="1600" dirty="0"/>
              <a:t> system </a:t>
            </a:r>
            <a:r>
              <a:rPr lang="en-US" sz="1600" dirty="0" err="1"/>
              <a:t>tumours</a:t>
            </a:r>
            <a:r>
              <a:rPr lang="en-US" sz="1600" dirty="0"/>
              <a:t> </a:t>
            </a:r>
            <a:endParaRPr lang="sr-Latn-RS" sz="1600" dirty="0" smtClean="0"/>
          </a:p>
          <a:p>
            <a:pPr>
              <a:lnSpc>
                <a:spcPct val="150000"/>
              </a:lnSpc>
            </a:pPr>
            <a:r>
              <a:rPr lang="en-US" sz="1600" dirty="0" smtClean="0"/>
              <a:t>(</a:t>
            </a:r>
            <a:r>
              <a:rPr lang="en-US" sz="1600" dirty="0" err="1"/>
              <a:t>pheochromocytoma</a:t>
            </a:r>
            <a:r>
              <a:rPr lang="en-US" sz="1600" dirty="0"/>
              <a:t>, </a:t>
            </a:r>
            <a:r>
              <a:rPr lang="en-US" sz="1600" dirty="0" err="1"/>
              <a:t>paraganglioma</a:t>
            </a:r>
            <a:r>
              <a:rPr lang="en-US" sz="1600" dirty="0"/>
              <a:t>, </a:t>
            </a:r>
            <a:endParaRPr lang="sr-Latn-RS" sz="1600" dirty="0" smtClean="0"/>
          </a:p>
          <a:p>
            <a:pPr>
              <a:lnSpc>
                <a:spcPct val="150000"/>
              </a:lnSpc>
            </a:pPr>
            <a:r>
              <a:rPr lang="en-US" sz="1600" dirty="0" err="1" smtClean="0"/>
              <a:t>neuroblastoma,ganglioneuroma</a:t>
            </a:r>
            <a:r>
              <a:rPr lang="en-US" sz="1600" dirty="0"/>
              <a:t>).</a:t>
            </a:r>
          </a:p>
          <a:p>
            <a:pPr>
              <a:lnSpc>
                <a:spcPct val="150000"/>
              </a:lnSpc>
            </a:pPr>
            <a:r>
              <a:rPr lang="en-US" sz="1600" dirty="0"/>
              <a:t>3. Medullary thyroid carcinoma.</a:t>
            </a:r>
          </a:p>
          <a:p>
            <a:pPr>
              <a:lnSpc>
                <a:spcPct val="150000"/>
              </a:lnSpc>
            </a:pPr>
            <a:r>
              <a:rPr lang="en-US" sz="1600" dirty="0"/>
              <a:t>4. Pituitary adenoma.</a:t>
            </a:r>
          </a:p>
          <a:p>
            <a:pPr>
              <a:lnSpc>
                <a:spcPct val="150000"/>
              </a:lnSpc>
            </a:pPr>
            <a:r>
              <a:rPr lang="en-US" sz="1600" dirty="0"/>
              <a:t>5. </a:t>
            </a:r>
            <a:r>
              <a:rPr lang="en-US" sz="1600" dirty="0" err="1"/>
              <a:t>Medulloblastoma</a:t>
            </a:r>
            <a:r>
              <a:rPr lang="en-US" sz="1600" dirty="0"/>
              <a:t>.</a:t>
            </a:r>
          </a:p>
          <a:p>
            <a:pPr>
              <a:lnSpc>
                <a:spcPct val="150000"/>
              </a:lnSpc>
            </a:pPr>
            <a:r>
              <a:rPr lang="en-US" sz="1600" dirty="0"/>
              <a:t>6. Merkel cell carcinoma.</a:t>
            </a:r>
          </a:p>
          <a:p>
            <a:pPr>
              <a:lnSpc>
                <a:spcPct val="150000"/>
              </a:lnSpc>
            </a:pPr>
            <a:r>
              <a:rPr lang="en-US" sz="1600" dirty="0"/>
              <a:t>7. Small-cell lung </a:t>
            </a:r>
            <a:r>
              <a:rPr lang="en-US" sz="1600" dirty="0" smtClean="0"/>
              <a:t>cancer</a:t>
            </a:r>
            <a:endParaRPr lang="en-US" sz="1600" dirty="0"/>
          </a:p>
        </p:txBody>
      </p:sp>
    </p:spTree>
    <p:extLst>
      <p:ext uri="{BB962C8B-B14F-4D97-AF65-F5344CB8AC3E}">
        <p14:creationId xmlns:p14="http://schemas.microsoft.com/office/powerpoint/2010/main" xmlns="" val="644186033"/>
      </p:ext>
    </p:extLst>
  </p:cSld>
  <p:clrMapOvr>
    <a:masterClrMapping/>
  </p:clrMapOvr>
  <p:transition spd="slow"/>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7000" y="114300"/>
            <a:ext cx="3486298" cy="5765800"/>
          </a:xfrm>
          <a:prstGeom prst="rect">
            <a:avLst/>
          </a:prstGeom>
        </p:spPr>
      </p:pic>
      <p:sp>
        <p:nvSpPr>
          <p:cNvPr id="3" name="Rectangle 2"/>
          <p:cNvSpPr/>
          <p:nvPr/>
        </p:nvSpPr>
        <p:spPr>
          <a:xfrm>
            <a:off x="565298" y="5943600"/>
            <a:ext cx="6096000" cy="923330"/>
          </a:xfrm>
          <a:prstGeom prst="rect">
            <a:avLst/>
          </a:prstGeom>
        </p:spPr>
        <p:txBody>
          <a:bodyPr>
            <a:spAutoFit/>
          </a:bodyPr>
          <a:lstStyle/>
          <a:p>
            <a:r>
              <a:rPr lang="en-US" dirty="0">
                <a:latin typeface="Arvo"/>
              </a:rPr>
              <a:t>NET with extensive</a:t>
            </a:r>
          </a:p>
          <a:p>
            <a:r>
              <a:rPr lang="en-US" dirty="0">
                <a:latin typeface="Arvo"/>
              </a:rPr>
              <a:t>metastatic lesions</a:t>
            </a:r>
          </a:p>
          <a:p>
            <a:r>
              <a:rPr lang="en-US" dirty="0">
                <a:latin typeface="Arvo"/>
              </a:rPr>
              <a:t>throughout the body</a:t>
            </a:r>
            <a:endParaRPr lang="en-US" dirty="0"/>
          </a:p>
        </p:txBody>
      </p:sp>
      <p:pic>
        <p:nvPicPr>
          <p:cNvPr id="4" name="Picture 3"/>
          <p:cNvPicPr>
            <a:picLocks noChangeAspect="1"/>
          </p:cNvPicPr>
          <p:nvPr/>
        </p:nvPicPr>
        <p:blipFill>
          <a:blip r:embed="rId3"/>
          <a:stretch>
            <a:fillRect/>
          </a:stretch>
        </p:blipFill>
        <p:spPr>
          <a:xfrm>
            <a:off x="3678511" y="114300"/>
            <a:ext cx="2730742" cy="5866038"/>
          </a:xfrm>
          <a:prstGeom prst="rect">
            <a:avLst/>
          </a:prstGeom>
        </p:spPr>
      </p:pic>
      <p:sp>
        <p:nvSpPr>
          <p:cNvPr id="5" name="Rectangle 4"/>
          <p:cNvSpPr/>
          <p:nvPr/>
        </p:nvSpPr>
        <p:spPr>
          <a:xfrm>
            <a:off x="3613298" y="5934670"/>
            <a:ext cx="4076700" cy="923330"/>
          </a:xfrm>
          <a:prstGeom prst="rect">
            <a:avLst/>
          </a:prstGeom>
        </p:spPr>
        <p:txBody>
          <a:bodyPr wrap="square">
            <a:spAutoFit/>
          </a:bodyPr>
          <a:lstStyle/>
          <a:p>
            <a:r>
              <a:rPr lang="en-US" smtClean="0">
                <a:latin typeface="Arvo"/>
              </a:rPr>
              <a:t>NET with multiple</a:t>
            </a:r>
            <a:r>
              <a:rPr lang="sr-Latn-RS" smtClean="0">
                <a:latin typeface="Arvo"/>
              </a:rPr>
              <a:t> </a:t>
            </a:r>
            <a:r>
              <a:rPr lang="en-US" smtClean="0">
                <a:latin typeface="Arvo"/>
              </a:rPr>
              <a:t>metastatic </a:t>
            </a:r>
            <a:endParaRPr lang="sr-Latn-RS" smtClean="0">
              <a:latin typeface="Arvo"/>
            </a:endParaRPr>
          </a:p>
          <a:p>
            <a:r>
              <a:rPr lang="sr-Latn-RS" smtClean="0">
                <a:latin typeface="Arvo"/>
              </a:rPr>
              <a:t>d</a:t>
            </a:r>
            <a:r>
              <a:rPr lang="en-US" smtClean="0">
                <a:latin typeface="Arvo"/>
              </a:rPr>
              <a:t>isease</a:t>
            </a:r>
            <a:r>
              <a:rPr lang="sr-Latn-RS" smtClean="0">
                <a:latin typeface="Arvo"/>
              </a:rPr>
              <a:t> </a:t>
            </a:r>
            <a:r>
              <a:rPr lang="en-US" smtClean="0">
                <a:latin typeface="Arvo"/>
              </a:rPr>
              <a:t>confined to the liver</a:t>
            </a:r>
            <a:endParaRPr lang="sr-Latn-RS" smtClean="0">
              <a:latin typeface="Arvo"/>
            </a:endParaRPr>
          </a:p>
          <a:p>
            <a:r>
              <a:rPr lang="en-US" smtClean="0">
                <a:latin typeface="Arvo"/>
              </a:rPr>
              <a:t>and</a:t>
            </a:r>
            <a:r>
              <a:rPr lang="sr-Latn-RS" smtClean="0">
                <a:latin typeface="Arvo"/>
              </a:rPr>
              <a:t> </a:t>
            </a:r>
            <a:r>
              <a:rPr lang="en-US" smtClean="0">
                <a:latin typeface="Arvo"/>
              </a:rPr>
              <a:t>abdominal cavity</a:t>
            </a:r>
            <a:endParaRPr lang="en-US" dirty="0"/>
          </a:p>
        </p:txBody>
      </p:sp>
      <p:pic>
        <p:nvPicPr>
          <p:cNvPr id="6" name="Picture 5"/>
          <p:cNvPicPr>
            <a:picLocks noChangeAspect="1"/>
          </p:cNvPicPr>
          <p:nvPr/>
        </p:nvPicPr>
        <p:blipFill>
          <a:blip r:embed="rId4"/>
          <a:stretch>
            <a:fillRect/>
          </a:stretch>
        </p:blipFill>
        <p:spPr>
          <a:xfrm>
            <a:off x="6602732" y="145840"/>
            <a:ext cx="5589268" cy="4477750"/>
          </a:xfrm>
          <a:prstGeom prst="rect">
            <a:avLst/>
          </a:prstGeom>
        </p:spPr>
      </p:pic>
      <p:sp>
        <p:nvSpPr>
          <p:cNvPr id="7" name="Rectangle 6"/>
          <p:cNvSpPr/>
          <p:nvPr/>
        </p:nvSpPr>
        <p:spPr>
          <a:xfrm>
            <a:off x="6602732" y="4623590"/>
            <a:ext cx="5449568" cy="1077218"/>
          </a:xfrm>
          <a:prstGeom prst="rect">
            <a:avLst/>
          </a:prstGeom>
        </p:spPr>
        <p:txBody>
          <a:bodyPr wrap="square">
            <a:spAutoFit/>
          </a:bodyPr>
          <a:lstStyle/>
          <a:p>
            <a:r>
              <a:rPr lang="en-US" sz="1600" b="1" dirty="0">
                <a:latin typeface="Arvo-Bold"/>
              </a:rPr>
              <a:t>Carcinoid tumor</a:t>
            </a:r>
            <a:r>
              <a:rPr lang="en-US" sz="1600" dirty="0">
                <a:latin typeface="Arvo"/>
              </a:rPr>
              <a:t>: Positive 68Ga-DOTA-NOC and </a:t>
            </a:r>
            <a:r>
              <a:rPr lang="en-US" sz="1600" dirty="0" smtClean="0">
                <a:latin typeface="Arvo"/>
              </a:rPr>
              <a:t>Negative</a:t>
            </a:r>
            <a:r>
              <a:rPr lang="sr-Latn-RS" sz="1600" dirty="0" smtClean="0">
                <a:latin typeface="Arvo"/>
              </a:rPr>
              <a:t> </a:t>
            </a:r>
            <a:r>
              <a:rPr lang="en-US" sz="1600" dirty="0" smtClean="0">
                <a:latin typeface="Arvo"/>
              </a:rPr>
              <a:t>111In-Octreoscan</a:t>
            </a:r>
            <a:r>
              <a:rPr lang="en-US" sz="1600" dirty="0">
                <a:latin typeface="Arvo"/>
              </a:rPr>
              <a:t>.</a:t>
            </a:r>
          </a:p>
          <a:p>
            <a:r>
              <a:rPr lang="en-US" sz="1600" b="1" dirty="0" smtClean="0">
                <a:latin typeface="Arvo-Bold"/>
              </a:rPr>
              <a:t>Ga </a:t>
            </a:r>
            <a:r>
              <a:rPr lang="en-US" sz="1600" b="1" dirty="0">
                <a:latin typeface="Arvo-Bold"/>
              </a:rPr>
              <a:t>DOTA-NOC Findings: </a:t>
            </a:r>
            <a:r>
              <a:rPr lang="en-US" sz="1600" dirty="0">
                <a:latin typeface="Arvo"/>
              </a:rPr>
              <a:t>Multiple metastatic lesions in the liver. </a:t>
            </a:r>
            <a:endParaRPr lang="en-US" sz="1600" dirty="0"/>
          </a:p>
        </p:txBody>
      </p:sp>
    </p:spTree>
    <p:extLst>
      <p:ext uri="{BB962C8B-B14F-4D97-AF65-F5344CB8AC3E}">
        <p14:creationId xmlns:p14="http://schemas.microsoft.com/office/powerpoint/2010/main" xmlns="" val="359811065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object 2"/>
          <p:cNvSpPr txBox="1">
            <a:spLocks noChangeArrowheads="1"/>
          </p:cNvSpPr>
          <p:nvPr/>
        </p:nvSpPr>
        <p:spPr bwMode="auto">
          <a:xfrm>
            <a:off x="1198563" y="242749"/>
            <a:ext cx="10904537" cy="5052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12700" rIns="0" bIns="0">
            <a:spAutoFit/>
          </a:bodyPr>
          <a:lstStyle>
            <a:lvl1pPr marL="3370263" indent="-3357563">
              <a:tabLst>
                <a:tab pos="4695825" algn="l"/>
              </a:tabLst>
              <a:defRPr>
                <a:solidFill>
                  <a:schemeClr val="tx1"/>
                </a:solidFill>
                <a:latin typeface="Corbel" panose="020B0503020204020204" pitchFamily="34" charset="0"/>
              </a:defRPr>
            </a:lvl1pPr>
            <a:lvl2pPr marL="742950" indent="-285750">
              <a:tabLst>
                <a:tab pos="4695825" algn="l"/>
              </a:tabLst>
              <a:defRPr>
                <a:solidFill>
                  <a:schemeClr val="tx1"/>
                </a:solidFill>
                <a:latin typeface="Corbel" panose="020B0503020204020204" pitchFamily="34" charset="0"/>
              </a:defRPr>
            </a:lvl2pPr>
            <a:lvl3pPr marL="1143000" indent="-228600">
              <a:tabLst>
                <a:tab pos="4695825" algn="l"/>
              </a:tabLst>
              <a:defRPr>
                <a:solidFill>
                  <a:schemeClr val="tx1"/>
                </a:solidFill>
                <a:latin typeface="Corbel" panose="020B0503020204020204" pitchFamily="34" charset="0"/>
              </a:defRPr>
            </a:lvl3pPr>
            <a:lvl4pPr marL="1600200" indent="-228600">
              <a:tabLst>
                <a:tab pos="4695825" algn="l"/>
              </a:tabLst>
              <a:defRPr>
                <a:solidFill>
                  <a:schemeClr val="tx1"/>
                </a:solidFill>
                <a:latin typeface="Corbel" panose="020B0503020204020204" pitchFamily="34" charset="0"/>
              </a:defRPr>
            </a:lvl4pPr>
            <a:lvl5pPr marL="2057400" indent="-228600">
              <a:tabLst>
                <a:tab pos="4695825" algn="l"/>
              </a:tabLst>
              <a:defRPr>
                <a:solidFill>
                  <a:schemeClr val="tx1"/>
                </a:solidFill>
                <a:latin typeface="Corbel" panose="020B0503020204020204" pitchFamily="34" charset="0"/>
              </a:defRPr>
            </a:lvl5pPr>
            <a:lvl6pPr marL="25146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6pPr>
            <a:lvl7pPr marL="29718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7pPr>
            <a:lvl8pPr marL="34290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8pPr>
            <a:lvl9pPr marL="38862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9pPr>
          </a:lstStyle>
          <a:p>
            <a:pPr algn="ctr" eaLnBrk="1" hangingPunct="1">
              <a:spcBef>
                <a:spcPts val="100"/>
              </a:spcBef>
            </a:pPr>
            <a:r>
              <a:rPr lang="en-US" altLang="en-US" sz="3200" b="1" dirty="0">
                <a:solidFill>
                  <a:srgbClr val="FFC000"/>
                </a:solidFill>
                <a:latin typeface="Arial" panose="020B0604020202020204" pitchFamily="34" charset="0"/>
                <a:cs typeface="Arial" panose="020B0604020202020204" pitchFamily="34" charset="0"/>
              </a:rPr>
              <a:t>Evaluation and monitoring of response to therapy</a:t>
            </a:r>
          </a:p>
        </p:txBody>
      </p:sp>
      <p:sp>
        <p:nvSpPr>
          <p:cNvPr id="61447" name="Rectangle 6"/>
          <p:cNvSpPr>
            <a:spLocks noChangeArrowheads="1"/>
          </p:cNvSpPr>
          <p:nvPr/>
        </p:nvSpPr>
        <p:spPr bwMode="auto">
          <a:xfrm>
            <a:off x="210874" y="840092"/>
            <a:ext cx="9190566"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r>
              <a:rPr lang="en-US" altLang="en-US" sz="2000" i="1" dirty="0" err="1">
                <a:latin typeface="Arial" panose="020B0604020202020204" pitchFamily="34" charset="0"/>
                <a:cs typeface="Arial" panose="020B0604020202020204" pitchFamily="34" charset="0"/>
              </a:rPr>
              <a:t>RECIST</a:t>
            </a:r>
            <a:r>
              <a:rPr lang="en-US" altLang="en-US" sz="2000" dirty="0">
                <a:latin typeface="Arial" panose="020B0604020202020204" pitchFamily="34" charset="0"/>
                <a:cs typeface="Arial" panose="020B0604020202020204" pitchFamily="34" charset="0"/>
              </a:rPr>
              <a:t> (Response Evaluation Criteria in Solid </a:t>
            </a:r>
            <a:r>
              <a:rPr lang="en-US" altLang="en-US" sz="2000" dirty="0" err="1">
                <a:latin typeface="Arial" panose="020B0604020202020204" pitchFamily="34" charset="0"/>
                <a:cs typeface="Arial" panose="020B0604020202020204" pitchFamily="34" charset="0"/>
              </a:rPr>
              <a:t>Tumours</a:t>
            </a:r>
            <a:r>
              <a:rPr lang="sr-Latn-RS" altLang="en-US" sz="2000" dirty="0">
                <a:latin typeface="Arial" panose="020B0604020202020204" pitchFamily="34" charset="0"/>
                <a:cs typeface="Arial" panose="020B0604020202020204" pitchFamily="34" charset="0"/>
              </a:rPr>
              <a:t>) </a:t>
            </a:r>
            <a:r>
              <a:rPr lang="sr-Latn-RS" altLang="en-US" sz="2000" dirty="0" smtClean="0">
                <a:latin typeface="Arial" panose="020B0604020202020204" pitchFamily="34" charset="0"/>
                <a:cs typeface="Arial" panose="020B0604020202020204" pitchFamily="34" charset="0"/>
              </a:rPr>
              <a:t>v.1.1 - MDCT</a:t>
            </a:r>
            <a:endParaRPr lang="sr-Latn-RS" altLang="en-US" sz="2000" dirty="0">
              <a:latin typeface="Arial" panose="020B0604020202020204" pitchFamily="34" charset="0"/>
              <a:cs typeface="Arial" panose="020B0604020202020204" pitchFamily="34" charset="0"/>
            </a:endParaRPr>
          </a:p>
          <a:p>
            <a:pPr eaLnBrk="1" hangingPunct="1"/>
            <a:r>
              <a:rPr lang="sr-Latn-RS" altLang="en-US" sz="2000" dirty="0">
                <a:latin typeface="Arial" panose="020B0604020202020204" pitchFamily="34" charset="0"/>
                <a:cs typeface="Arial" panose="020B0604020202020204" pitchFamily="34" charset="0"/>
              </a:rPr>
              <a:t>SLD-sum of lenght diameter</a:t>
            </a:r>
            <a:endParaRPr lang="en-US" altLang="en-US" sz="2000" dirty="0">
              <a:latin typeface="Arial" panose="020B0604020202020204" pitchFamily="34" charset="0"/>
              <a:cs typeface="Arial" panose="020B0604020202020204" pitchFamily="34" charset="0"/>
            </a:endParaRPr>
          </a:p>
        </p:txBody>
      </p:sp>
      <p:grpSp>
        <p:nvGrpSpPr>
          <p:cNvPr id="2" name="Group 1"/>
          <p:cNvGrpSpPr/>
          <p:nvPr/>
        </p:nvGrpSpPr>
        <p:grpSpPr>
          <a:xfrm>
            <a:off x="7495647" y="1151467"/>
            <a:ext cx="5251449" cy="5449889"/>
            <a:chOff x="6665914" y="1270000"/>
            <a:chExt cx="5251449" cy="5449889"/>
          </a:xfrm>
        </p:grpSpPr>
        <p:pic>
          <p:nvPicPr>
            <p:cNvPr id="61443" name="Picture 2"/>
            <p:cNvPicPr>
              <a:picLocks noChangeAspect="1"/>
            </p:cNvPicPr>
            <p:nvPr/>
          </p:nvPicPr>
          <p:blipFill>
            <a:blip r:embed="rId2" cstate="print">
              <a:extLst>
                <a:ext uri="{28A0092B-C50C-407E-A947-70E740481C1C}">
                  <a14:useLocalDpi xmlns:a14="http://schemas.microsoft.com/office/drawing/2010/main" xmlns="" val="0"/>
                </a:ext>
              </a:extLst>
            </a:blip>
            <a:srcRect t="42445"/>
            <a:stretch>
              <a:fillRect/>
            </a:stretch>
          </p:blipFill>
          <p:spPr bwMode="auto">
            <a:xfrm>
              <a:off x="6665914" y="2698751"/>
              <a:ext cx="3811587" cy="139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1444" name="Picture 3"/>
            <p:cNvPicPr>
              <a:picLocks noChangeAspect="1"/>
            </p:cNvPicPr>
            <p:nvPr/>
          </p:nvPicPr>
          <p:blipFill>
            <a:blip r:embed="rId3" cstate="print">
              <a:extLst>
                <a:ext uri="{28A0092B-C50C-407E-A947-70E740481C1C}">
                  <a14:useLocalDpi xmlns:a14="http://schemas.microsoft.com/office/drawing/2010/main" xmlns="" val="0"/>
                </a:ext>
              </a:extLst>
            </a:blip>
            <a:srcRect t="48726"/>
            <a:stretch>
              <a:fillRect/>
            </a:stretch>
          </p:blipFill>
          <p:spPr bwMode="auto">
            <a:xfrm>
              <a:off x="6665914" y="5368926"/>
              <a:ext cx="3811587" cy="1350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1445" name="Picture 4"/>
            <p:cNvPicPr>
              <a:picLocks noChangeAspect="1"/>
            </p:cNvPicPr>
            <p:nvPr/>
          </p:nvPicPr>
          <p:blipFill>
            <a:blip r:embed="rId4" cstate="print">
              <a:extLst>
                <a:ext uri="{28A0092B-C50C-407E-A947-70E740481C1C}">
                  <a14:useLocalDpi xmlns:a14="http://schemas.microsoft.com/office/drawing/2010/main" xmlns="" val="0"/>
                </a:ext>
              </a:extLst>
            </a:blip>
            <a:srcRect t="46291"/>
            <a:stretch>
              <a:fillRect/>
            </a:stretch>
          </p:blipFill>
          <p:spPr bwMode="auto">
            <a:xfrm>
              <a:off x="6665914" y="4067176"/>
              <a:ext cx="3811587" cy="1330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1446" name="Picture 5"/>
            <p:cNvPicPr>
              <a:picLocks noChangeAspect="1"/>
            </p:cNvPicPr>
            <p:nvPr/>
          </p:nvPicPr>
          <p:blipFill>
            <a:blip r:embed="rId5" cstate="print">
              <a:extLst>
                <a:ext uri="{28A0092B-C50C-407E-A947-70E740481C1C}">
                  <a14:useLocalDpi xmlns:a14="http://schemas.microsoft.com/office/drawing/2010/main" xmlns="" val="0"/>
                </a:ext>
              </a:extLst>
            </a:blip>
            <a:srcRect l="343" t="42592" r="-343" b="9848"/>
            <a:stretch>
              <a:fillRect/>
            </a:stretch>
          </p:blipFill>
          <p:spPr bwMode="auto">
            <a:xfrm>
              <a:off x="6665914" y="1362076"/>
              <a:ext cx="3811587" cy="1368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448" name="Rectangle 7"/>
            <p:cNvSpPr>
              <a:spLocks noChangeArrowheads="1"/>
            </p:cNvSpPr>
            <p:nvPr/>
          </p:nvSpPr>
          <p:spPr bwMode="auto">
            <a:xfrm>
              <a:off x="7345363" y="1270000"/>
              <a:ext cx="4572000" cy="4832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r>
                <a:rPr lang="en-US" altLang="en-US" dirty="0"/>
                <a:t>complete response (CR)</a:t>
              </a:r>
              <a:endParaRPr lang="sr-Latn-RS" altLang="en-US" dirty="0"/>
            </a:p>
            <a:p>
              <a:pPr eaLnBrk="1" hangingPunct="1"/>
              <a:endParaRPr lang="sr-Latn-RS" altLang="en-US" dirty="0"/>
            </a:p>
            <a:p>
              <a:pPr eaLnBrk="1" hangingPunct="1"/>
              <a:endParaRPr lang="sr-Latn-RS" altLang="en-US" dirty="0"/>
            </a:p>
            <a:p>
              <a:pPr eaLnBrk="1" hangingPunct="1"/>
              <a:endParaRPr lang="sr-Latn-RS" altLang="en-US" dirty="0"/>
            </a:p>
            <a:p>
              <a:pPr eaLnBrk="1" hangingPunct="1"/>
              <a:r>
                <a:rPr lang="en-US" altLang="en-US" dirty="0"/>
                <a:t> </a:t>
              </a:r>
              <a:endParaRPr lang="sr-Latn-RS" altLang="en-US" dirty="0"/>
            </a:p>
            <a:p>
              <a:pPr eaLnBrk="1" hangingPunct="1"/>
              <a:r>
                <a:rPr lang="en-US" altLang="en-US" dirty="0"/>
                <a:t>partial response (PR)</a:t>
              </a:r>
              <a:endParaRPr lang="sr-Latn-RS" altLang="en-US" dirty="0"/>
            </a:p>
            <a:p>
              <a:pPr eaLnBrk="1" hangingPunct="1"/>
              <a:endParaRPr lang="sr-Latn-RS" altLang="en-US" dirty="0"/>
            </a:p>
            <a:p>
              <a:pPr eaLnBrk="1" hangingPunct="1"/>
              <a:endParaRPr lang="sr-Latn-RS" altLang="en-US" dirty="0"/>
            </a:p>
            <a:p>
              <a:pPr eaLnBrk="1" hangingPunct="1"/>
              <a:endParaRPr lang="sr-Latn-RS" altLang="en-US" dirty="0"/>
            </a:p>
            <a:p>
              <a:pPr eaLnBrk="1" hangingPunct="1"/>
              <a:endParaRPr lang="sr-Latn-RS" altLang="en-US" dirty="0"/>
            </a:p>
            <a:p>
              <a:pPr eaLnBrk="1" hangingPunct="1"/>
              <a:r>
                <a:rPr lang="sr-Latn-RS" altLang="en-US" dirty="0"/>
                <a:t>stable disease (SD)</a:t>
              </a:r>
            </a:p>
            <a:p>
              <a:pPr eaLnBrk="1" hangingPunct="1"/>
              <a:endParaRPr lang="sr-Latn-RS" altLang="en-US" dirty="0"/>
            </a:p>
            <a:p>
              <a:pPr eaLnBrk="1" hangingPunct="1"/>
              <a:endParaRPr lang="sr-Latn-RS" altLang="en-US" dirty="0"/>
            </a:p>
            <a:p>
              <a:pPr eaLnBrk="1" hangingPunct="1"/>
              <a:endParaRPr lang="sr-Latn-RS" altLang="en-US" dirty="0"/>
            </a:p>
            <a:p>
              <a:pPr eaLnBrk="1" hangingPunct="1">
                <a:spcBef>
                  <a:spcPts val="1200"/>
                </a:spcBef>
                <a:spcAft>
                  <a:spcPts val="1200"/>
                </a:spcAft>
              </a:pPr>
              <a:r>
                <a:rPr lang="sr-Latn-RS" altLang="en-US" dirty="0"/>
                <a:t>progressive disease (PD)</a:t>
              </a:r>
            </a:p>
            <a:p>
              <a:pPr eaLnBrk="1" hangingPunct="1">
                <a:spcAft>
                  <a:spcPts val="1200"/>
                </a:spcAft>
              </a:pPr>
              <a:endParaRPr lang="en-US" altLang="en-US" dirty="0"/>
            </a:p>
          </p:txBody>
        </p:sp>
      </p:grpSp>
      <p:pic>
        <p:nvPicPr>
          <p:cNvPr id="61449" name="Picture 8"/>
          <p:cNvPicPr>
            <a:picLocks noChangeAspect="1"/>
          </p:cNvPicPr>
          <p:nvPr/>
        </p:nvPicPr>
        <p:blipFill>
          <a:blip r:embed="rId6">
            <a:extLst>
              <a:ext uri="{28A0092B-C50C-407E-A947-70E740481C1C}">
                <a14:useLocalDpi xmlns:a14="http://schemas.microsoft.com/office/drawing/2010/main" xmlns="" val="0"/>
              </a:ext>
            </a:extLst>
          </a:blip>
          <a:srcRect b="35310"/>
          <a:stretch>
            <a:fillRect/>
          </a:stretch>
        </p:blipFill>
        <p:spPr bwMode="auto">
          <a:xfrm>
            <a:off x="1037696" y="1652950"/>
            <a:ext cx="4160837" cy="210786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1450" name="Picture 9"/>
          <p:cNvPicPr>
            <a:picLocks noChangeAspect="1"/>
          </p:cNvPicPr>
          <p:nvPr/>
        </p:nvPicPr>
        <p:blipFill>
          <a:blip r:embed="rId7">
            <a:extLst>
              <a:ext uri="{28A0092B-C50C-407E-A947-70E740481C1C}">
                <a14:useLocalDpi xmlns:a14="http://schemas.microsoft.com/office/drawing/2010/main" xmlns="" val="0"/>
              </a:ext>
            </a:extLst>
          </a:blip>
          <a:srcRect/>
          <a:stretch>
            <a:fillRect/>
          </a:stretch>
        </p:blipFill>
        <p:spPr bwMode="auto">
          <a:xfrm>
            <a:off x="1037696" y="3676924"/>
            <a:ext cx="4482569" cy="31469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865838269"/>
      </p:ext>
    </p:extLst>
  </p:cSld>
  <p:clrMapOvr>
    <a:masterClrMapping/>
  </p:clrMapOvr>
  <p:transition spd="slow"/>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1"/>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1761066" y="916024"/>
            <a:ext cx="9084734" cy="572678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object 2"/>
          <p:cNvSpPr txBox="1">
            <a:spLocks noChangeArrowheads="1"/>
          </p:cNvSpPr>
          <p:nvPr/>
        </p:nvSpPr>
        <p:spPr bwMode="auto">
          <a:xfrm>
            <a:off x="1198563" y="242749"/>
            <a:ext cx="10904537" cy="5052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12700" rIns="0" bIns="0">
            <a:spAutoFit/>
          </a:bodyPr>
          <a:lstStyle>
            <a:lvl1pPr marL="3370263" indent="-3357563">
              <a:tabLst>
                <a:tab pos="4695825" algn="l"/>
              </a:tabLst>
              <a:defRPr>
                <a:solidFill>
                  <a:schemeClr val="tx1"/>
                </a:solidFill>
                <a:latin typeface="Corbel" panose="020B0503020204020204" pitchFamily="34" charset="0"/>
              </a:defRPr>
            </a:lvl1pPr>
            <a:lvl2pPr marL="742950" indent="-285750">
              <a:tabLst>
                <a:tab pos="4695825" algn="l"/>
              </a:tabLst>
              <a:defRPr>
                <a:solidFill>
                  <a:schemeClr val="tx1"/>
                </a:solidFill>
                <a:latin typeface="Corbel" panose="020B0503020204020204" pitchFamily="34" charset="0"/>
              </a:defRPr>
            </a:lvl2pPr>
            <a:lvl3pPr marL="1143000" indent="-228600">
              <a:tabLst>
                <a:tab pos="4695825" algn="l"/>
              </a:tabLst>
              <a:defRPr>
                <a:solidFill>
                  <a:schemeClr val="tx1"/>
                </a:solidFill>
                <a:latin typeface="Corbel" panose="020B0503020204020204" pitchFamily="34" charset="0"/>
              </a:defRPr>
            </a:lvl3pPr>
            <a:lvl4pPr marL="1600200" indent="-228600">
              <a:tabLst>
                <a:tab pos="4695825" algn="l"/>
              </a:tabLst>
              <a:defRPr>
                <a:solidFill>
                  <a:schemeClr val="tx1"/>
                </a:solidFill>
                <a:latin typeface="Corbel" panose="020B0503020204020204" pitchFamily="34" charset="0"/>
              </a:defRPr>
            </a:lvl4pPr>
            <a:lvl5pPr marL="2057400" indent="-228600">
              <a:tabLst>
                <a:tab pos="4695825" algn="l"/>
              </a:tabLst>
              <a:defRPr>
                <a:solidFill>
                  <a:schemeClr val="tx1"/>
                </a:solidFill>
                <a:latin typeface="Corbel" panose="020B0503020204020204" pitchFamily="34" charset="0"/>
              </a:defRPr>
            </a:lvl5pPr>
            <a:lvl6pPr marL="25146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6pPr>
            <a:lvl7pPr marL="29718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7pPr>
            <a:lvl8pPr marL="34290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8pPr>
            <a:lvl9pPr marL="3886200" indent="-228600" eaLnBrk="0" fontAlgn="base" hangingPunct="0">
              <a:spcBef>
                <a:spcPct val="0"/>
              </a:spcBef>
              <a:spcAft>
                <a:spcPct val="0"/>
              </a:spcAft>
              <a:tabLst>
                <a:tab pos="4695825" algn="l"/>
              </a:tabLst>
              <a:defRPr>
                <a:solidFill>
                  <a:schemeClr val="tx1"/>
                </a:solidFill>
                <a:latin typeface="Corbel" panose="020B0503020204020204" pitchFamily="34" charset="0"/>
              </a:defRPr>
            </a:lvl9pPr>
          </a:lstStyle>
          <a:p>
            <a:pPr algn="ctr" eaLnBrk="1" hangingPunct="1">
              <a:spcBef>
                <a:spcPts val="100"/>
              </a:spcBef>
            </a:pPr>
            <a:r>
              <a:rPr lang="en-US" altLang="en-US" sz="3200" b="1" dirty="0">
                <a:solidFill>
                  <a:srgbClr val="FFC000"/>
                </a:solidFill>
                <a:latin typeface="Arial" panose="020B0604020202020204" pitchFamily="34" charset="0"/>
                <a:cs typeface="Arial" panose="020B0604020202020204" pitchFamily="34" charset="0"/>
              </a:rPr>
              <a:t>Evaluation and monitoring of response to therapy</a:t>
            </a:r>
          </a:p>
        </p:txBody>
      </p:sp>
    </p:spTree>
    <p:extLst>
      <p:ext uri="{BB962C8B-B14F-4D97-AF65-F5344CB8AC3E}">
        <p14:creationId xmlns:p14="http://schemas.microsoft.com/office/powerpoint/2010/main" xmlns="" val="4055784290"/>
      </p:ext>
    </p:extLst>
  </p:cSld>
  <p:clrMapOvr>
    <a:masterClrMapping/>
  </p:clrMapOvr>
  <p:transition spd="slow"/>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688701" y="757713"/>
            <a:ext cx="6840000" cy="4788000"/>
          </a:xfrm>
          <a:prstGeom prst="rect">
            <a:avLst/>
          </a:prstGeom>
        </p:spPr>
      </p:pic>
      <p:sp>
        <p:nvSpPr>
          <p:cNvPr id="3" name="Rectangle 2"/>
          <p:cNvSpPr/>
          <p:nvPr/>
        </p:nvSpPr>
        <p:spPr>
          <a:xfrm>
            <a:off x="4432220" y="187867"/>
            <a:ext cx="3654590" cy="523220"/>
          </a:xfrm>
          <a:prstGeom prst="rect">
            <a:avLst/>
          </a:prstGeom>
        </p:spPr>
        <p:txBody>
          <a:bodyPr wrap="none">
            <a:spAutoFit/>
          </a:bodyPr>
          <a:lstStyle/>
          <a:p>
            <a:r>
              <a:rPr lang="en-GB" sz="2800" dirty="0" smtClean="0"/>
              <a:t> NHL (large B cell type).</a:t>
            </a:r>
            <a:endParaRPr lang="en-GB" sz="2800" dirty="0"/>
          </a:p>
        </p:txBody>
      </p:sp>
      <p:sp>
        <p:nvSpPr>
          <p:cNvPr id="4" name="Rectangle 3"/>
          <p:cNvSpPr/>
          <p:nvPr/>
        </p:nvSpPr>
        <p:spPr>
          <a:xfrm>
            <a:off x="2311398" y="5592339"/>
            <a:ext cx="8686801" cy="1200329"/>
          </a:xfrm>
          <a:prstGeom prst="rect">
            <a:avLst/>
          </a:prstGeom>
        </p:spPr>
        <p:txBody>
          <a:bodyPr wrap="square">
            <a:spAutoFit/>
          </a:bodyPr>
          <a:lstStyle/>
          <a:p>
            <a:r>
              <a:rPr lang="sr-Cyrl-RS" dirty="0" smtClean="0">
                <a:latin typeface="Arial" panose="020B0604020202020204" pitchFamily="34" charset="0"/>
                <a:cs typeface="Arial" panose="020B0604020202020204" pitchFamily="34" charset="0"/>
              </a:rPr>
              <a:t>А)</a:t>
            </a:r>
            <a:r>
              <a:rPr lang="sr-Latn-RS" dirty="0" smtClean="0">
                <a:latin typeface="Arial" panose="020B0604020202020204" pitchFamily="34" charset="0"/>
                <a:cs typeface="Arial" panose="020B0604020202020204" pitchFamily="34" charset="0"/>
              </a:rPr>
              <a:t> </a:t>
            </a:r>
            <a:r>
              <a:rPr lang="sr-Latn-RS" dirty="0" err="1" smtClean="0">
                <a:latin typeface="Arial" panose="020B0604020202020204" pitchFamily="34" charset="0"/>
                <a:cs typeface="Arial" panose="020B0604020202020204" pitchFamily="34" charset="0"/>
              </a:rPr>
              <a:t>Left</a:t>
            </a:r>
            <a:r>
              <a:rPr lang="sr-Latn-RS" dirty="0" smtClean="0">
                <a:latin typeface="Arial" panose="020B0604020202020204" pitchFamily="34" charset="0"/>
                <a:cs typeface="Arial" panose="020B0604020202020204" pitchFamily="34" charset="0"/>
              </a:rPr>
              <a:t> </a:t>
            </a:r>
            <a:r>
              <a:rPr lang="sr-Latn-RS" dirty="0" err="1" smtClean="0">
                <a:latin typeface="Arial" panose="020B0604020202020204" pitchFamily="34" charset="0"/>
                <a:cs typeface="Arial" panose="020B0604020202020204" pitchFamily="34" charset="0"/>
              </a:rPr>
              <a:t>axila</a:t>
            </a:r>
            <a:r>
              <a:rPr lang="sr-Latn-RS" dirty="0" smtClean="0">
                <a:latin typeface="Arial" panose="020B0604020202020204" pitchFamily="34" charset="0"/>
                <a:cs typeface="Arial" panose="020B0604020202020204" pitchFamily="34" charset="0"/>
              </a:rPr>
              <a:t> </a:t>
            </a:r>
            <a:r>
              <a:rPr lang="sr-Latn-CS" dirty="0" smtClean="0">
                <a:latin typeface="Arial" panose="020B0604020202020204" pitchFamily="34" charset="0"/>
                <a:cs typeface="Arial" panose="020B0604020202020204" pitchFamily="34" charset="0"/>
              </a:rPr>
              <a:t>16 </a:t>
            </a:r>
            <a:r>
              <a:rPr lang="sr-Cyrl-RS" dirty="0">
                <a:latin typeface="Arial" panose="020B0604020202020204" pitchFamily="34" charset="0"/>
                <a:cs typeface="Arial" panose="020B0604020202020204" pitchFamily="34" charset="0"/>
              </a:rPr>
              <a:t>х</a:t>
            </a:r>
            <a:r>
              <a:rPr lang="sr-Latn-CS" dirty="0" smtClean="0">
                <a:latin typeface="Arial" panose="020B0604020202020204" pitchFamily="34" charset="0"/>
                <a:cs typeface="Arial" panose="020B0604020202020204" pitchFamily="34" charset="0"/>
              </a:rPr>
              <a:t> 16 </a:t>
            </a:r>
            <a:r>
              <a:rPr lang="sr-Cyrl-RS" dirty="0" smtClean="0">
                <a:latin typeface="Arial" panose="020B0604020202020204" pitchFamily="34" charset="0"/>
                <a:cs typeface="Arial" panose="020B0604020202020204" pitchFamily="34" charset="0"/>
              </a:rPr>
              <a:t>х</a:t>
            </a:r>
            <a:r>
              <a:rPr lang="sr-Latn-CS" dirty="0" smtClean="0">
                <a:latin typeface="Arial" panose="020B0604020202020204" pitchFamily="34" charset="0"/>
                <a:cs typeface="Arial" panose="020B0604020202020204" pitchFamily="34" charset="0"/>
              </a:rPr>
              <a:t> 15 </a:t>
            </a:r>
            <a:r>
              <a:rPr lang="sr-Latn-CS" dirty="0" err="1" smtClean="0">
                <a:latin typeface="Arial" panose="020B0604020202020204" pitchFamily="34" charset="0"/>
                <a:cs typeface="Arial" panose="020B0604020202020204" pitchFamily="34" charset="0"/>
              </a:rPr>
              <a:t>cм</a:t>
            </a:r>
            <a:r>
              <a:rPr lang="sr-Latn-CS" dirty="0" smtClean="0">
                <a:latin typeface="Arial" panose="020B0604020202020204" pitchFamily="34" charset="0"/>
                <a:cs typeface="Arial" panose="020B0604020202020204" pitchFamily="34" charset="0"/>
              </a:rPr>
              <a:t> </a:t>
            </a:r>
            <a:r>
              <a:rPr lang="sr-Cyrl-RS" dirty="0" smtClean="0">
                <a:latin typeface="Arial" panose="020B0604020202020204" pitchFamily="34" charset="0"/>
                <a:cs typeface="Arial" panose="020B0604020202020204" pitchFamily="34" charset="0"/>
              </a:rPr>
              <a:t>, </a:t>
            </a:r>
            <a:r>
              <a:rPr lang="sr-Latn-RS" dirty="0" smtClean="0">
                <a:latin typeface="Arial" panose="020B0604020202020204" pitchFamily="34" charset="0"/>
                <a:cs typeface="Arial" panose="020B0604020202020204" pitchFamily="34" charset="0"/>
              </a:rPr>
              <a:t>SUV-19</a:t>
            </a:r>
            <a:endParaRPr lang="sr-Cyrl-RS" dirty="0" smtClean="0">
              <a:latin typeface="Arial" panose="020B0604020202020204" pitchFamily="34" charset="0"/>
              <a:cs typeface="Arial" panose="020B0604020202020204" pitchFamily="34" charset="0"/>
            </a:endParaRPr>
          </a:p>
          <a:p>
            <a:r>
              <a:rPr lang="sr-Latn-RS" dirty="0" smtClean="0">
                <a:latin typeface="Arial" panose="020B0604020202020204" pitchFamily="34" charset="0"/>
                <a:cs typeface="Arial" panose="020B0604020202020204" pitchFamily="34" charset="0"/>
              </a:rPr>
              <a:t>F) Post-</a:t>
            </a:r>
            <a:r>
              <a:rPr lang="sr-Latn-RS" dirty="0" err="1" smtClean="0">
                <a:latin typeface="Arial" panose="020B0604020202020204" pitchFamily="34" charset="0"/>
                <a:cs typeface="Arial" panose="020B0604020202020204" pitchFamily="34" charset="0"/>
              </a:rPr>
              <a:t>therapy</a:t>
            </a:r>
            <a:r>
              <a:rPr lang="sr-Cyrl-RS" dirty="0" smtClean="0">
                <a:latin typeface="Arial" panose="020B0604020202020204" pitchFamily="34" charset="0"/>
                <a:cs typeface="Arial" panose="020B0604020202020204" pitchFamily="34" charset="0"/>
              </a:rPr>
              <a:t>– </a:t>
            </a:r>
            <a:r>
              <a:rPr lang="sr-Latn-CS" dirty="0" smtClean="0">
                <a:latin typeface="Arial" panose="020B0604020202020204" pitchFamily="34" charset="0"/>
                <a:cs typeface="Arial" panose="020B0604020202020204" pitchFamily="34" charset="0"/>
              </a:rPr>
              <a:t>negative </a:t>
            </a:r>
            <a:r>
              <a:rPr lang="sr-Latn-CS" dirty="0" err="1" smtClean="0">
                <a:latin typeface="Arial" panose="020B0604020202020204" pitchFamily="34" charset="0"/>
                <a:cs typeface="Arial" panose="020B0604020202020204" pitchFamily="34" charset="0"/>
              </a:rPr>
              <a:t>uptake</a:t>
            </a:r>
            <a:r>
              <a:rPr lang="sr-Latn-CS" dirty="0" smtClean="0">
                <a:latin typeface="Arial" panose="020B0604020202020204" pitchFamily="34" charset="0"/>
                <a:cs typeface="Arial" panose="020B0604020202020204" pitchFamily="34" charset="0"/>
              </a:rPr>
              <a:t> 10 </a:t>
            </a:r>
            <a:r>
              <a:rPr lang="sr-Cyrl-RS" dirty="0" smtClean="0">
                <a:latin typeface="Arial" panose="020B0604020202020204" pitchFamily="34" charset="0"/>
                <a:cs typeface="Arial" panose="020B0604020202020204" pitchFamily="34" charset="0"/>
              </a:rPr>
              <a:t>х</a:t>
            </a:r>
            <a:r>
              <a:rPr lang="sr-Latn-CS" dirty="0" smtClean="0">
                <a:latin typeface="Arial" panose="020B0604020202020204" pitchFamily="34" charset="0"/>
                <a:cs typeface="Arial" panose="020B0604020202020204" pitchFamily="34" charset="0"/>
              </a:rPr>
              <a:t> 9,5 </a:t>
            </a:r>
            <a:r>
              <a:rPr lang="sr-Cyrl-RS" dirty="0" smtClean="0">
                <a:latin typeface="Arial" panose="020B0604020202020204" pitchFamily="34" charset="0"/>
                <a:cs typeface="Arial" panose="020B0604020202020204" pitchFamily="34" charset="0"/>
              </a:rPr>
              <a:t>х</a:t>
            </a:r>
            <a:r>
              <a:rPr lang="sr-Latn-RS" dirty="0" smtClean="0">
                <a:latin typeface="Arial" panose="020B0604020202020204" pitchFamily="34" charset="0"/>
                <a:cs typeface="Arial" panose="020B0604020202020204" pitchFamily="34" charset="0"/>
              </a:rPr>
              <a:t> </a:t>
            </a:r>
            <a:r>
              <a:rPr lang="sr-Latn-CS" dirty="0" smtClean="0">
                <a:latin typeface="Arial" panose="020B0604020202020204" pitchFamily="34" charset="0"/>
                <a:cs typeface="Arial" panose="020B0604020202020204" pitchFamily="34" charset="0"/>
              </a:rPr>
              <a:t>9,3 </a:t>
            </a:r>
            <a:r>
              <a:rPr lang="sr-Latn-CS" dirty="0" err="1" smtClean="0">
                <a:latin typeface="Arial" panose="020B0604020202020204" pitchFamily="34" charset="0"/>
                <a:cs typeface="Arial" panose="020B0604020202020204" pitchFamily="34" charset="0"/>
              </a:rPr>
              <a:t>cм</a:t>
            </a:r>
            <a:r>
              <a:rPr lang="sr-Latn-CS" dirty="0" smtClean="0">
                <a:latin typeface="Arial" panose="020B0604020202020204" pitchFamily="34" charset="0"/>
                <a:cs typeface="Arial" panose="020B0604020202020204" pitchFamily="34" charset="0"/>
              </a:rPr>
              <a:t> </a:t>
            </a:r>
          </a:p>
          <a:p>
            <a:r>
              <a:rPr lang="sr-Latn-CS" b="1" dirty="0" smtClean="0">
                <a:solidFill>
                  <a:srgbClr val="FFFF00"/>
                </a:solidFill>
                <a:latin typeface="Arial" panose="020B0604020202020204" pitchFamily="34" charset="0"/>
                <a:cs typeface="Arial" panose="020B0604020202020204" pitchFamily="34" charset="0"/>
              </a:rPr>
              <a:t>PR-RECIST</a:t>
            </a:r>
          </a:p>
          <a:p>
            <a:r>
              <a:rPr lang="sr-Latn-CS" b="1" dirty="0" smtClean="0">
                <a:solidFill>
                  <a:srgbClr val="FFFF00"/>
                </a:solidFill>
                <a:latin typeface="Arial" panose="020B0604020202020204" pitchFamily="34" charset="0"/>
                <a:cs typeface="Arial" panose="020B0604020202020204" pitchFamily="34" charset="0"/>
              </a:rPr>
              <a:t>CR-PERCIST</a:t>
            </a:r>
            <a:endParaRPr lang="en-GB" b="1" dirty="0">
              <a:solidFill>
                <a:srgbClr val="FFF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386277699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4"/>
          <p:cNvPicPr>
            <a:picLocks noChangeAspect="1"/>
          </p:cNvPicPr>
          <p:nvPr/>
        </p:nvPicPr>
        <p:blipFill>
          <a:blip r:embed="rId2">
            <a:extLst>
              <a:ext uri="{28A0092B-C50C-407E-A947-70E740481C1C}">
                <a14:useLocalDpi xmlns:a14="http://schemas.microsoft.com/office/drawing/2010/main" xmlns="" val="0"/>
              </a:ext>
            </a:extLst>
          </a:blip>
          <a:srcRect/>
          <a:stretch>
            <a:fillRect/>
          </a:stretch>
        </p:blipFill>
        <p:spPr bwMode="auto">
          <a:xfrm>
            <a:off x="811345" y="508384"/>
            <a:ext cx="5695950" cy="2584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3491" name="Rectangle 6"/>
          <p:cNvSpPr>
            <a:spLocks noChangeArrowheads="1"/>
          </p:cNvSpPr>
          <p:nvPr/>
        </p:nvSpPr>
        <p:spPr bwMode="auto">
          <a:xfrm>
            <a:off x="6841066" y="1338944"/>
            <a:ext cx="5196114"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r>
              <a:rPr lang="sr-Latn-RS" altLang="en-US" sz="2000" dirty="0">
                <a:latin typeface="Arial" panose="020B0604020202020204" pitchFamily="34" charset="0"/>
                <a:cs typeface="Arial" panose="020B0604020202020204" pitchFamily="34" charset="0"/>
              </a:rPr>
              <a:t>HCC </a:t>
            </a:r>
            <a:r>
              <a:rPr lang="sr-Latn-RS" altLang="en-US" sz="2000" dirty="0" smtClean="0">
                <a:latin typeface="Arial" panose="020B0604020202020204" pitchFamily="34" charset="0"/>
                <a:cs typeface="Arial" panose="020B0604020202020204" pitchFamily="34" charset="0"/>
              </a:rPr>
              <a:t>post -</a:t>
            </a:r>
            <a:r>
              <a:rPr lang="sr-Latn-RS" altLang="en-US" sz="2000" dirty="0" err="1" smtClean="0">
                <a:latin typeface="Arial" panose="020B0604020202020204" pitchFamily="34" charset="0"/>
                <a:cs typeface="Arial" panose="020B0604020202020204" pitchFamily="34" charset="0"/>
              </a:rPr>
              <a:t>therapy</a:t>
            </a:r>
            <a:endParaRPr lang="sr-Latn-RS" altLang="en-US" sz="2000" dirty="0" smtClean="0">
              <a:latin typeface="Arial" panose="020B0604020202020204" pitchFamily="34" charset="0"/>
              <a:cs typeface="Arial" panose="020B0604020202020204" pitchFamily="34" charset="0"/>
            </a:endParaRPr>
          </a:p>
          <a:p>
            <a:pPr eaLnBrk="1" hangingPunct="1"/>
            <a:r>
              <a:rPr lang="sr-Latn-RS" altLang="en-US" sz="2000" b="1" dirty="0" smtClean="0">
                <a:solidFill>
                  <a:srgbClr val="FFFF00"/>
                </a:solidFill>
                <a:latin typeface="Arial" panose="020B0604020202020204" pitchFamily="34" charset="0"/>
                <a:cs typeface="Arial" panose="020B0604020202020204" pitchFamily="34" charset="0"/>
              </a:rPr>
              <a:t>RECIST-SD</a:t>
            </a:r>
          </a:p>
          <a:p>
            <a:pPr eaLnBrk="1" hangingPunct="1"/>
            <a:r>
              <a:rPr lang="sr-Latn-RS" altLang="en-US" sz="2000" b="1" dirty="0" smtClean="0">
                <a:solidFill>
                  <a:srgbClr val="FFFF00"/>
                </a:solidFill>
                <a:latin typeface="Arial" panose="020B0604020202020204" pitchFamily="34" charset="0"/>
                <a:cs typeface="Arial" panose="020B0604020202020204" pitchFamily="34" charset="0"/>
              </a:rPr>
              <a:t>PERCIST-PR</a:t>
            </a:r>
            <a:endParaRPr lang="en-US" altLang="en-US" sz="2000" b="1" dirty="0">
              <a:solidFill>
                <a:srgbClr val="FFFF00"/>
              </a:solidFill>
              <a:latin typeface="Arial" panose="020B0604020202020204" pitchFamily="34" charset="0"/>
              <a:cs typeface="Arial" panose="020B0604020202020204" pitchFamily="34" charset="0"/>
            </a:endParaRPr>
          </a:p>
        </p:txBody>
      </p:sp>
      <p:pic>
        <p:nvPicPr>
          <p:cNvPr id="63492" name="Picture 7"/>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891117" y="3479800"/>
            <a:ext cx="5616178" cy="32004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3493" name="Rectangle 8"/>
          <p:cNvSpPr>
            <a:spLocks noChangeArrowheads="1"/>
          </p:cNvSpPr>
          <p:nvPr/>
        </p:nvSpPr>
        <p:spPr bwMode="auto">
          <a:xfrm>
            <a:off x="6841066" y="4536963"/>
            <a:ext cx="4995334" cy="1015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eaLnBrk="0" fontAlgn="base" hangingPunct="0">
              <a:spcBef>
                <a:spcPct val="0"/>
              </a:spcBef>
              <a:spcAft>
                <a:spcPct val="0"/>
              </a:spcAft>
              <a:defRPr>
                <a:solidFill>
                  <a:schemeClr val="tx1"/>
                </a:solidFill>
                <a:latin typeface="Corbel" panose="020B0503020204020204" pitchFamily="34" charset="0"/>
              </a:defRPr>
            </a:lvl6pPr>
            <a:lvl7pPr marL="2971800" indent="-228600" eaLnBrk="0" fontAlgn="base" hangingPunct="0">
              <a:spcBef>
                <a:spcPct val="0"/>
              </a:spcBef>
              <a:spcAft>
                <a:spcPct val="0"/>
              </a:spcAft>
              <a:defRPr>
                <a:solidFill>
                  <a:schemeClr val="tx1"/>
                </a:solidFill>
                <a:latin typeface="Corbel" panose="020B0503020204020204" pitchFamily="34" charset="0"/>
              </a:defRPr>
            </a:lvl7pPr>
            <a:lvl8pPr marL="3429000" indent="-228600" eaLnBrk="0" fontAlgn="base" hangingPunct="0">
              <a:spcBef>
                <a:spcPct val="0"/>
              </a:spcBef>
              <a:spcAft>
                <a:spcPct val="0"/>
              </a:spcAft>
              <a:defRPr>
                <a:solidFill>
                  <a:schemeClr val="tx1"/>
                </a:solidFill>
                <a:latin typeface="Corbel" panose="020B0503020204020204" pitchFamily="34" charset="0"/>
              </a:defRPr>
            </a:lvl8pPr>
            <a:lvl9pPr marL="3886200" indent="-228600" eaLnBrk="0" fontAlgn="base" hangingPunct="0">
              <a:spcBef>
                <a:spcPct val="0"/>
              </a:spcBef>
              <a:spcAft>
                <a:spcPct val="0"/>
              </a:spcAft>
              <a:defRPr>
                <a:solidFill>
                  <a:schemeClr val="tx1"/>
                </a:solidFill>
                <a:latin typeface="Corbel" panose="020B0503020204020204" pitchFamily="34" charset="0"/>
              </a:defRPr>
            </a:lvl9pPr>
          </a:lstStyle>
          <a:p>
            <a:pPr eaLnBrk="1" hangingPunct="1"/>
            <a:r>
              <a:rPr lang="sr-Latn-RS" altLang="en-US" sz="2000" dirty="0" err="1" smtClean="0">
                <a:latin typeface="Arial" panose="020B0604020202020204" pitchFamily="34" charset="0"/>
                <a:cs typeface="Arial" panose="020B0604020202020204" pitchFamily="34" charset="0"/>
              </a:rPr>
              <a:t>Pancreatic</a:t>
            </a:r>
            <a:r>
              <a:rPr lang="sr-Latn-RS" altLang="en-US" sz="2000" dirty="0" smtClean="0">
                <a:latin typeface="Arial" panose="020B0604020202020204" pitchFamily="34" charset="0"/>
                <a:cs typeface="Arial" panose="020B0604020202020204" pitchFamily="34" charset="0"/>
              </a:rPr>
              <a:t> </a:t>
            </a:r>
            <a:r>
              <a:rPr lang="sr-Latn-RS" altLang="en-US" sz="2000" dirty="0" err="1" smtClean="0">
                <a:latin typeface="Arial" panose="020B0604020202020204" pitchFamily="34" charset="0"/>
                <a:cs typeface="Arial" panose="020B0604020202020204" pitchFamily="34" charset="0"/>
              </a:rPr>
              <a:t>cancer</a:t>
            </a:r>
            <a:r>
              <a:rPr lang="sr-Latn-RS" altLang="en-US" sz="2000" dirty="0" smtClean="0">
                <a:latin typeface="Arial" panose="020B0604020202020204" pitchFamily="34" charset="0"/>
                <a:cs typeface="Arial" panose="020B0604020202020204" pitchFamily="34" charset="0"/>
              </a:rPr>
              <a:t> post-</a:t>
            </a:r>
            <a:r>
              <a:rPr lang="sr-Latn-RS" altLang="en-US" sz="2000" dirty="0" err="1" smtClean="0">
                <a:latin typeface="Arial" panose="020B0604020202020204" pitchFamily="34" charset="0"/>
                <a:cs typeface="Arial" panose="020B0604020202020204" pitchFamily="34" charset="0"/>
              </a:rPr>
              <a:t>therapy</a:t>
            </a:r>
            <a:endParaRPr lang="sr-Cyrl-RS" altLang="en-US" sz="2000" dirty="0" smtClean="0">
              <a:latin typeface="Arial" panose="020B0604020202020204" pitchFamily="34" charset="0"/>
              <a:cs typeface="Arial" panose="020B0604020202020204" pitchFamily="34" charset="0"/>
            </a:endParaRPr>
          </a:p>
          <a:p>
            <a:pPr eaLnBrk="1" hangingPunct="1"/>
            <a:r>
              <a:rPr lang="sr-Latn-RS" altLang="en-US" sz="2000" b="1" dirty="0" smtClean="0">
                <a:solidFill>
                  <a:srgbClr val="FFFF00"/>
                </a:solidFill>
                <a:latin typeface="Arial" panose="020B0604020202020204" pitchFamily="34" charset="0"/>
                <a:cs typeface="Arial" panose="020B0604020202020204" pitchFamily="34" charset="0"/>
              </a:rPr>
              <a:t>RECIST-PR</a:t>
            </a:r>
            <a:endParaRPr lang="sr-Cyrl-RS" altLang="en-US" sz="2000" b="1" dirty="0" smtClean="0">
              <a:solidFill>
                <a:srgbClr val="FFFF00"/>
              </a:solidFill>
              <a:latin typeface="Arial" panose="020B0604020202020204" pitchFamily="34" charset="0"/>
              <a:cs typeface="Arial" panose="020B0604020202020204" pitchFamily="34" charset="0"/>
            </a:endParaRPr>
          </a:p>
          <a:p>
            <a:pPr eaLnBrk="1" hangingPunct="1"/>
            <a:r>
              <a:rPr lang="sr-Latn-RS" altLang="en-US" sz="2000" b="1" dirty="0" smtClean="0">
                <a:solidFill>
                  <a:srgbClr val="FFFF00"/>
                </a:solidFill>
                <a:latin typeface="Arial" panose="020B0604020202020204" pitchFamily="34" charset="0"/>
                <a:cs typeface="Arial" panose="020B0604020202020204" pitchFamily="34" charset="0"/>
              </a:rPr>
              <a:t>PERCIST-PD</a:t>
            </a:r>
            <a:endParaRPr lang="en-US" altLang="en-US" sz="2000" b="1" dirty="0">
              <a:solidFill>
                <a:srgbClr val="FFF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780684239"/>
      </p:ext>
    </p:extLst>
  </p:cSld>
  <p:clrMapOvr>
    <a:masterClrMapping/>
  </p:clrMapOvr>
  <p:transition spd="slow"/>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a:xfrm>
            <a:off x="2166938" y="357188"/>
            <a:ext cx="7772400" cy="1143000"/>
          </a:xfrm>
        </p:spPr>
        <p:txBody>
          <a:bodyPr>
            <a:normAutofit/>
          </a:bodyPr>
          <a:lstStyle/>
          <a:p>
            <a:pPr algn="ctr"/>
            <a:r>
              <a:rPr lang="en-US" altLang="en-US" sz="3600" b="1" dirty="0" smtClean="0">
                <a:solidFill>
                  <a:srgbClr val="FFFF00"/>
                </a:solidFill>
                <a:latin typeface="Comic Sans MS" panose="030F0702030302020204" pitchFamily="66" charset="0"/>
              </a:rPr>
              <a:t>CONCLUSION</a:t>
            </a:r>
          </a:p>
        </p:txBody>
      </p:sp>
      <p:sp>
        <p:nvSpPr>
          <p:cNvPr id="71683" name="Content Placeholder 4"/>
          <p:cNvSpPr>
            <a:spLocks noGrp="1"/>
          </p:cNvSpPr>
          <p:nvPr>
            <p:ph idx="1"/>
          </p:nvPr>
        </p:nvSpPr>
        <p:spPr>
          <a:xfrm>
            <a:off x="723900" y="1500188"/>
            <a:ext cx="11303000" cy="4724400"/>
          </a:xfrm>
        </p:spPr>
        <p:txBody>
          <a:bodyPr/>
          <a:lstStyle/>
          <a:p>
            <a:pPr marL="0" indent="0">
              <a:buNone/>
            </a:pPr>
            <a:r>
              <a:rPr lang="en-US" altLang="en-US" dirty="0" smtClean="0">
                <a:solidFill>
                  <a:srgbClr val="FFFF66"/>
                </a:solidFill>
                <a:latin typeface="Comic Sans MS" panose="030F0702030302020204" pitchFamily="66" charset="0"/>
              </a:rPr>
              <a:t>Integrated PET/CT provides:</a:t>
            </a:r>
            <a:endParaRPr lang="sr-Latn-RS" altLang="en-US" dirty="0" smtClean="0">
              <a:solidFill>
                <a:srgbClr val="FFFF66"/>
              </a:solidFill>
              <a:latin typeface="Comic Sans MS" panose="030F0702030302020204" pitchFamily="66" charset="0"/>
            </a:endParaRPr>
          </a:p>
          <a:p>
            <a:endParaRPr lang="en-US" altLang="en-US" dirty="0" smtClean="0">
              <a:solidFill>
                <a:srgbClr val="FFFF66"/>
              </a:solidFill>
              <a:effectLst/>
            </a:endParaRPr>
          </a:p>
          <a:p>
            <a:pPr lvl="1"/>
            <a:r>
              <a:rPr lang="en-US" altLang="en-US" sz="2400" dirty="0">
                <a:solidFill>
                  <a:srgbClr val="FFFF66"/>
                </a:solidFill>
                <a:effectLst/>
              </a:rPr>
              <a:t>More precise staging than all the other imaging techniques</a:t>
            </a:r>
          </a:p>
          <a:p>
            <a:pPr lvl="1"/>
            <a:r>
              <a:rPr lang="en-US" altLang="en-US" sz="2400" dirty="0">
                <a:solidFill>
                  <a:srgbClr val="FFFF66"/>
                </a:solidFill>
                <a:effectLst/>
              </a:rPr>
              <a:t>Allows better selection of patients for new modalities of treatment</a:t>
            </a:r>
          </a:p>
          <a:p>
            <a:pPr lvl="1"/>
            <a:r>
              <a:rPr lang="en-US" altLang="en-US" sz="2400" dirty="0">
                <a:solidFill>
                  <a:srgbClr val="FFFF66"/>
                </a:solidFill>
                <a:effectLst/>
              </a:rPr>
              <a:t>Helps in re-staging after induction therapy</a:t>
            </a:r>
          </a:p>
          <a:p>
            <a:pPr lvl="1"/>
            <a:r>
              <a:rPr lang="en-US" altLang="en-US" sz="2400" dirty="0">
                <a:solidFill>
                  <a:srgbClr val="FFFF66"/>
                </a:solidFill>
                <a:effectLst/>
              </a:rPr>
              <a:t>It is cost-effective</a:t>
            </a:r>
          </a:p>
          <a:p>
            <a:pPr lvl="1"/>
            <a:r>
              <a:rPr lang="en-US" altLang="en-US" sz="2400" dirty="0">
                <a:solidFill>
                  <a:srgbClr val="FFFF66"/>
                </a:solidFill>
                <a:effectLst/>
              </a:rPr>
              <a:t>Precise delineation – EBRT Planning</a:t>
            </a:r>
          </a:p>
          <a:p>
            <a:pPr lvl="1"/>
            <a:r>
              <a:rPr lang="en-US" altLang="en-US" sz="2400" dirty="0">
                <a:solidFill>
                  <a:srgbClr val="FFFF66"/>
                </a:solidFill>
                <a:effectLst/>
              </a:rPr>
              <a:t>Helps in follow up evaluation by differentiating Residual or recurrent tumor from Post-treatment scarring</a:t>
            </a:r>
          </a:p>
          <a:p>
            <a:pPr lvl="1"/>
            <a:endParaRPr lang="en-US" altLang="en-US" dirty="0" smtClean="0"/>
          </a:p>
        </p:txBody>
      </p:sp>
      <p:sp>
        <p:nvSpPr>
          <p:cNvPr id="71684" name="Text Box 5"/>
          <p:cNvSpPr txBox="1">
            <a:spLocks noChangeArrowheads="1"/>
          </p:cNvSpPr>
          <p:nvPr/>
        </p:nvSpPr>
        <p:spPr bwMode="auto">
          <a:xfrm>
            <a:off x="9096375" y="6072189"/>
            <a:ext cx="1098550"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1750">
                <a:solidFill>
                  <a:srgbClr val="000000"/>
                </a:solidFill>
                <a:miter lim="800000"/>
                <a:headEnd type="none" w="lg" len="lg"/>
                <a:tailEnd type="none" w="lg" len="lg"/>
              </a14:hiddenLine>
            </a:ext>
          </a:extLst>
        </p:spPr>
        <p:txBody>
          <a:bodyPr wrap="none">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r>
              <a:rPr lang="en-US" altLang="en-US" b="1">
                <a:solidFill>
                  <a:srgbClr val="CC0000"/>
                </a:solidFill>
                <a:latin typeface="Comic Sans MS" panose="030F0702030302020204" pitchFamily="66" charset="0"/>
              </a:rPr>
              <a:t>But</a:t>
            </a:r>
            <a:r>
              <a:rPr lang="en-US" altLang="en-US">
                <a:solidFill>
                  <a:srgbClr val="CC0000"/>
                </a:solidFill>
                <a:latin typeface="Comic Sans MS" panose="030F0702030302020204" pitchFamily="66" charset="0"/>
              </a:rPr>
              <a:t>….</a:t>
            </a:r>
          </a:p>
        </p:txBody>
      </p:sp>
    </p:spTree>
    <p:extLst>
      <p:ext uri="{BB962C8B-B14F-4D97-AF65-F5344CB8AC3E}">
        <p14:creationId xmlns:p14="http://schemas.microsoft.com/office/powerpoint/2010/main" xmlns="" val="134918321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2" cstate="print"/>
          <a:srcRect/>
          <a:stretch>
            <a:fillRect/>
          </a:stretch>
        </p:blipFill>
        <p:spPr bwMode="auto">
          <a:xfrm>
            <a:off x="0" y="0"/>
            <a:ext cx="12192000" cy="6553200"/>
          </a:xfrm>
          <a:prstGeom prst="rect">
            <a:avLst/>
          </a:prstGeom>
          <a:noFill/>
          <a:ln w="9525">
            <a:noFill/>
            <a:miter lim="800000"/>
            <a:headEnd/>
            <a:tailEnd/>
          </a:ln>
        </p:spPr>
      </p:pic>
      <p:sp>
        <p:nvSpPr>
          <p:cNvPr id="5" name="Rectangle 4"/>
          <p:cNvSpPr/>
          <p:nvPr/>
        </p:nvSpPr>
        <p:spPr bwMode="auto">
          <a:xfrm>
            <a:off x="2971800" y="990600"/>
            <a:ext cx="1371600" cy="762000"/>
          </a:xfrm>
          <a:prstGeom prst="rect">
            <a:avLst/>
          </a:prstGeom>
          <a:solidFill>
            <a:srgbClr val="33CCCC"/>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sr-Latn-RS" sz="3600" b="1" i="0" u="none" strike="noStrike" cap="none" normalizeH="0" baseline="0" dirty="0" smtClean="0">
                <a:ln>
                  <a:noFill/>
                </a:ln>
                <a:solidFill>
                  <a:schemeClr val="tx1"/>
                </a:solidFill>
                <a:effectLst/>
                <a:latin typeface="Arial" charset="0"/>
              </a:rPr>
              <a:t>WB</a:t>
            </a:r>
            <a:endParaRPr kumimoji="0" lang="en-US" sz="3600" b="1" i="0" u="none" strike="noStrike" cap="none" normalizeH="0" baseline="0" dirty="0" smtClean="0">
              <a:ln>
                <a:noFill/>
              </a:ln>
              <a:solidFill>
                <a:schemeClr val="tx1"/>
              </a:solidFill>
              <a:effectLst/>
              <a:latin typeface="Arial" charset="0"/>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2"/>
          <p:cNvSpPr txBox="1">
            <a:spLocks noChangeArrowheads="1"/>
          </p:cNvSpPr>
          <p:nvPr/>
        </p:nvSpPr>
        <p:spPr bwMode="auto">
          <a:xfrm>
            <a:off x="1738313" y="1404938"/>
            <a:ext cx="78486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spcBef>
                <a:spcPct val="50000"/>
              </a:spcBef>
            </a:pPr>
            <a:r>
              <a:rPr lang="sr-Latn-CS" altLang="en-US" sz="3200" b="1" baseline="30000" dirty="0">
                <a:solidFill>
                  <a:srgbClr val="CC0000"/>
                </a:solidFill>
                <a:latin typeface="Comic Sans MS" panose="030F0702030302020204" pitchFamily="66" charset="0"/>
              </a:rPr>
              <a:t>18</a:t>
            </a:r>
            <a:r>
              <a:rPr lang="sr-Latn-CS" altLang="en-US" sz="3200" b="1" dirty="0">
                <a:solidFill>
                  <a:srgbClr val="CC0000"/>
                </a:solidFill>
                <a:latin typeface="Comic Sans MS" panose="030F0702030302020204" pitchFamily="66" charset="0"/>
              </a:rPr>
              <a:t>F-FDG-</a:t>
            </a:r>
            <a:r>
              <a:rPr lang="it-IT" altLang="en-US" sz="3200" b="1" dirty="0" smtClean="0">
                <a:solidFill>
                  <a:srgbClr val="CC0000"/>
                </a:solidFill>
                <a:latin typeface="Comic Sans MS" panose="030F0702030302020204" pitchFamily="66" charset="0"/>
              </a:rPr>
              <a:t>PET/CT</a:t>
            </a:r>
            <a:endParaRPr lang="en-US" altLang="en-US" sz="3200" b="1" dirty="0">
              <a:solidFill>
                <a:srgbClr val="CC0000"/>
              </a:solidFill>
              <a:latin typeface="Comic Sans MS" panose="030F0702030302020204" pitchFamily="66" charset="0"/>
            </a:endParaRPr>
          </a:p>
        </p:txBody>
      </p:sp>
      <p:sp>
        <p:nvSpPr>
          <p:cNvPr id="381955" name="Text Box 3"/>
          <p:cNvSpPr txBox="1">
            <a:spLocks noChangeArrowheads="1"/>
          </p:cNvSpPr>
          <p:nvPr/>
        </p:nvSpPr>
        <p:spPr bwMode="auto">
          <a:xfrm>
            <a:off x="1738313" y="2490789"/>
            <a:ext cx="8991600" cy="4954587"/>
          </a:xfrm>
          <a:prstGeom prst="rect">
            <a:avLst/>
          </a:prstGeom>
          <a:noFill/>
          <a:ln>
            <a:noFill/>
          </a:ln>
          <a:effectLs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spcBef>
                <a:spcPct val="50000"/>
              </a:spcBef>
              <a:buClr>
                <a:srgbClr val="FF3300"/>
              </a:buClr>
              <a:buSzPct val="150000"/>
              <a:buFontTx/>
              <a:buChar char="•"/>
              <a:defRPr/>
            </a:pPr>
            <a:r>
              <a:rPr lang="en-US" sz="2400" dirty="0">
                <a:solidFill>
                  <a:srgbClr val="FFFF66"/>
                </a:solidFill>
                <a:latin typeface="Times New Roman" pitchFamily="18" charset="0"/>
              </a:rPr>
              <a:t> </a:t>
            </a:r>
            <a:r>
              <a:rPr lang="en-US" dirty="0">
                <a:solidFill>
                  <a:srgbClr val="FFFF66"/>
                </a:solidFill>
                <a:effectLst>
                  <a:outerShdw blurRad="38100" dist="38100" dir="2700000" algn="tl">
                    <a:srgbClr val="000000"/>
                  </a:outerShdw>
                </a:effectLst>
                <a:latin typeface="Comic Sans MS" pitchFamily="66" charset="0"/>
              </a:rPr>
              <a:t>False positive results (</a:t>
            </a:r>
            <a:r>
              <a:rPr lang="en-US" sz="2400" dirty="0">
                <a:solidFill>
                  <a:srgbClr val="FFFF66"/>
                </a:solidFill>
                <a:latin typeface="Comic Sans MS" pitchFamily="66" charset="0"/>
              </a:rPr>
              <a:t>High</a:t>
            </a:r>
            <a:r>
              <a:rPr lang="en-US" sz="2400" dirty="0">
                <a:latin typeface="Comic Sans MS" pitchFamily="66" charset="0"/>
              </a:rPr>
              <a:t> </a:t>
            </a:r>
            <a:r>
              <a:rPr lang="en-US" sz="2400" dirty="0">
                <a:solidFill>
                  <a:srgbClr val="FFFF66"/>
                </a:solidFill>
                <a:effectLst>
                  <a:outerShdw blurRad="38100" dist="38100" dir="2700000" algn="tl">
                    <a:srgbClr val="000000"/>
                  </a:outerShdw>
                </a:effectLst>
                <a:latin typeface="Comic Sans MS" pitchFamily="66" charset="0"/>
              </a:rPr>
              <a:t>metabolic activity in): </a:t>
            </a:r>
          </a:p>
          <a:p>
            <a:pPr lvl="1" eaLnBrk="1" hangingPunct="1">
              <a:spcBef>
                <a:spcPct val="50000"/>
              </a:spcBef>
              <a:buClr>
                <a:srgbClr val="FF3300"/>
              </a:buClr>
              <a:buSzPct val="150000"/>
              <a:buFont typeface="Wingdings" pitchFamily="2" charset="2"/>
              <a:buChar char="Ø"/>
              <a:defRPr/>
            </a:pPr>
            <a:r>
              <a:rPr lang="en-US" sz="2400" dirty="0">
                <a:solidFill>
                  <a:srgbClr val="FFFF66"/>
                </a:solidFill>
                <a:effectLst>
                  <a:outerShdw blurRad="38100" dist="38100" dir="2700000" algn="tl">
                    <a:srgbClr val="000000"/>
                  </a:outerShdw>
                </a:effectLst>
                <a:latin typeface="Comic Sans MS" pitchFamily="66" charset="0"/>
              </a:rPr>
              <a:t>  Inflammation, infection </a:t>
            </a:r>
          </a:p>
          <a:p>
            <a:pPr lvl="1" eaLnBrk="1" hangingPunct="1">
              <a:spcBef>
                <a:spcPct val="50000"/>
              </a:spcBef>
              <a:buClr>
                <a:srgbClr val="FF3300"/>
              </a:buClr>
              <a:buSzPct val="150000"/>
              <a:buFont typeface="Wingdings" pitchFamily="2" charset="2"/>
              <a:buChar char="Ø"/>
              <a:defRPr/>
            </a:pPr>
            <a:r>
              <a:rPr lang="en-US" sz="2400" dirty="0">
                <a:solidFill>
                  <a:srgbClr val="FFFF66"/>
                </a:solidFill>
                <a:effectLst>
                  <a:outerShdw blurRad="38100" dist="38100" dir="2700000" algn="tl">
                    <a:srgbClr val="000000"/>
                  </a:outerShdw>
                </a:effectLst>
                <a:latin typeface="Comic Sans MS" pitchFamily="66" charset="0"/>
              </a:rPr>
              <a:t>  </a:t>
            </a:r>
            <a:r>
              <a:rPr lang="en-US" sz="2400" dirty="0" err="1">
                <a:solidFill>
                  <a:srgbClr val="FFFF66"/>
                </a:solidFill>
                <a:effectLst>
                  <a:outerShdw blurRad="38100" dist="38100" dir="2700000" algn="tl">
                    <a:srgbClr val="000000"/>
                  </a:outerShdw>
                </a:effectLst>
                <a:latin typeface="Comic Sans MS" pitchFamily="66" charset="0"/>
              </a:rPr>
              <a:t>Granulomatous</a:t>
            </a:r>
            <a:r>
              <a:rPr lang="en-US" sz="2400" dirty="0">
                <a:solidFill>
                  <a:srgbClr val="FFFF66"/>
                </a:solidFill>
                <a:effectLst>
                  <a:outerShdw blurRad="38100" dist="38100" dir="2700000" algn="tl">
                    <a:srgbClr val="000000"/>
                  </a:outerShdw>
                </a:effectLst>
                <a:latin typeface="Comic Sans MS" pitchFamily="66" charset="0"/>
              </a:rPr>
              <a:t> diseases (</a:t>
            </a:r>
            <a:r>
              <a:rPr lang="en-US" sz="2400" dirty="0" err="1">
                <a:solidFill>
                  <a:srgbClr val="FFFF66"/>
                </a:solidFill>
                <a:effectLst>
                  <a:outerShdw blurRad="38100" dist="38100" dir="2700000" algn="tl">
                    <a:srgbClr val="000000"/>
                  </a:outerShdw>
                </a:effectLst>
                <a:latin typeface="Comic Sans MS" pitchFamily="66" charset="0"/>
              </a:rPr>
              <a:t>Sarcoidosis</a:t>
            </a:r>
            <a:r>
              <a:rPr lang="en-US" sz="2400" dirty="0">
                <a:solidFill>
                  <a:srgbClr val="FFFF66"/>
                </a:solidFill>
                <a:effectLst>
                  <a:outerShdw blurRad="38100" dist="38100" dir="2700000" algn="tl">
                    <a:srgbClr val="000000"/>
                  </a:outerShdw>
                </a:effectLst>
                <a:latin typeface="Comic Sans MS" pitchFamily="66" charset="0"/>
              </a:rPr>
              <a:t>…)</a:t>
            </a:r>
          </a:p>
          <a:p>
            <a:pPr lvl="1" eaLnBrk="1" hangingPunct="1">
              <a:spcBef>
                <a:spcPct val="50000"/>
              </a:spcBef>
              <a:buClr>
                <a:srgbClr val="FF3300"/>
              </a:buClr>
              <a:buSzPct val="150000"/>
              <a:buFont typeface="Wingdings" pitchFamily="2" charset="2"/>
              <a:buChar char="Ø"/>
              <a:defRPr/>
            </a:pPr>
            <a:r>
              <a:rPr lang="en-US" sz="2400" dirty="0">
                <a:solidFill>
                  <a:srgbClr val="FFFF66"/>
                </a:solidFill>
                <a:effectLst>
                  <a:outerShdw blurRad="38100" dist="38100" dir="2700000" algn="tl">
                    <a:srgbClr val="000000"/>
                  </a:outerShdw>
                </a:effectLst>
                <a:latin typeface="Comic Sans MS" pitchFamily="66" charset="0"/>
              </a:rPr>
              <a:t>  Benign tumors</a:t>
            </a:r>
          </a:p>
          <a:p>
            <a:pPr lvl="1" eaLnBrk="1" hangingPunct="1">
              <a:spcBef>
                <a:spcPct val="50000"/>
              </a:spcBef>
              <a:buClr>
                <a:srgbClr val="FF3300"/>
              </a:buClr>
              <a:buSzPct val="150000"/>
              <a:buFont typeface="Wingdings" pitchFamily="2" charset="2"/>
              <a:buChar char="Ø"/>
              <a:defRPr/>
            </a:pPr>
            <a:r>
              <a:rPr lang="en-US" sz="2400" dirty="0">
                <a:solidFill>
                  <a:srgbClr val="FFFF66"/>
                </a:solidFill>
                <a:effectLst>
                  <a:outerShdw blurRad="38100" dist="38100" dir="2700000" algn="tl">
                    <a:srgbClr val="000000"/>
                  </a:outerShdw>
                </a:effectLst>
                <a:latin typeface="Comic Sans MS" pitchFamily="66" charset="0"/>
              </a:rPr>
              <a:t>  Brown fat… Artifacts….</a:t>
            </a:r>
          </a:p>
          <a:p>
            <a:pPr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defRPr/>
            </a:pPr>
            <a:r>
              <a:rPr lang="en-US" sz="2400" dirty="0">
                <a:solidFill>
                  <a:srgbClr val="FFFF66"/>
                </a:solidFill>
                <a:effectLst>
                  <a:outerShdw blurRad="38100" dist="38100" dir="2700000" algn="tl">
                    <a:srgbClr val="000000"/>
                  </a:outerShdw>
                </a:effectLst>
                <a:latin typeface="Times New Roman" pitchFamily="18" charset="0"/>
              </a:rPr>
              <a:t>   </a:t>
            </a:r>
          </a:p>
        </p:txBody>
      </p:sp>
      <p:sp>
        <p:nvSpPr>
          <p:cNvPr id="6" name="Title 1"/>
          <p:cNvSpPr txBox="1">
            <a:spLocks/>
          </p:cNvSpPr>
          <p:nvPr/>
        </p:nvSpPr>
        <p:spPr>
          <a:xfrm>
            <a:off x="1738313" y="357189"/>
            <a:ext cx="8058150" cy="1500187"/>
          </a:xfrm>
          <a:prstGeom prst="rect">
            <a:avLst/>
          </a:prstGeom>
        </p:spPr>
        <p:txBody>
          <a:bodyPr/>
          <a:lstStyle/>
          <a:p>
            <a:pPr algn="ctr">
              <a:defRPr/>
            </a:pPr>
            <a:r>
              <a:rPr lang="en-US" sz="3600" b="1" kern="0" dirty="0" smtClean="0">
                <a:solidFill>
                  <a:srgbClr val="FFFF00"/>
                </a:solidFill>
                <a:latin typeface="Comic Sans MS" pitchFamily="66" charset="0"/>
                <a:ea typeface="+mj-ea"/>
                <a:cs typeface="+mj-cs"/>
              </a:rPr>
              <a:t>CONCLUSION</a:t>
            </a:r>
            <a:endParaRPr lang="en-US" sz="3600" b="1" kern="0" dirty="0">
              <a:solidFill>
                <a:srgbClr val="FFFF00"/>
              </a:solidFill>
              <a:latin typeface="Comic Sans MS" pitchFamily="66" charset="0"/>
              <a:ea typeface="+mj-ea"/>
              <a:cs typeface="+mj-cs"/>
            </a:endParaRPr>
          </a:p>
        </p:txBody>
      </p:sp>
    </p:spTree>
    <p:extLst>
      <p:ext uri="{BB962C8B-B14F-4D97-AF65-F5344CB8AC3E}">
        <p14:creationId xmlns:p14="http://schemas.microsoft.com/office/powerpoint/2010/main" xmlns="" val="320701676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5" name="Text Box 3"/>
          <p:cNvSpPr txBox="1">
            <a:spLocks noChangeArrowheads="1"/>
          </p:cNvSpPr>
          <p:nvPr/>
        </p:nvSpPr>
        <p:spPr bwMode="auto">
          <a:xfrm>
            <a:off x="1524000" y="1714501"/>
            <a:ext cx="8991600" cy="6462713"/>
          </a:xfrm>
          <a:prstGeom prst="rect">
            <a:avLst/>
          </a:prstGeom>
          <a:noFill/>
          <a:ln>
            <a:noFill/>
          </a:ln>
          <a:effectLst/>
          <a:extLst/>
        </p:spPr>
        <p:txBody>
          <a:bodyPr>
            <a:spAutoFit/>
          </a:bodyPr>
          <a:lstStyle>
            <a:lvl1pPr>
              <a:defRPr sz="2800">
                <a:solidFill>
                  <a:schemeClr val="tx1"/>
                </a:solidFill>
                <a:latin typeface="Arial" charset="0"/>
              </a:defRPr>
            </a:lvl1pPr>
            <a:lvl2pPr marL="742950" indent="-285750">
              <a:defRPr sz="2800">
                <a:solidFill>
                  <a:schemeClr val="tx1"/>
                </a:solidFill>
                <a:latin typeface="Arial" charset="0"/>
              </a:defRPr>
            </a:lvl2pPr>
            <a:lvl3pPr marL="1143000" indent="-228600">
              <a:defRPr sz="2800">
                <a:solidFill>
                  <a:schemeClr val="tx1"/>
                </a:solidFill>
                <a:latin typeface="Arial" charset="0"/>
              </a:defRPr>
            </a:lvl3pPr>
            <a:lvl4pPr marL="1600200" indent="-228600">
              <a:defRPr sz="2800">
                <a:solidFill>
                  <a:schemeClr val="tx1"/>
                </a:solidFill>
                <a:latin typeface="Arial" charset="0"/>
              </a:defRPr>
            </a:lvl4pPr>
            <a:lvl5pPr marL="2057400" indent="-228600">
              <a:defRPr sz="2800">
                <a:solidFill>
                  <a:schemeClr val="tx1"/>
                </a:solidFill>
                <a:latin typeface="Arial" charset="0"/>
              </a:defRPr>
            </a:lvl5pPr>
            <a:lvl6pPr marL="2514600" indent="-228600" eaLnBrk="0" fontAlgn="base" hangingPunct="0">
              <a:spcBef>
                <a:spcPct val="0"/>
              </a:spcBef>
              <a:spcAft>
                <a:spcPct val="0"/>
              </a:spcAft>
              <a:defRPr sz="2800">
                <a:solidFill>
                  <a:schemeClr val="tx1"/>
                </a:solidFill>
                <a:latin typeface="Arial" charset="0"/>
              </a:defRPr>
            </a:lvl6pPr>
            <a:lvl7pPr marL="2971800" indent="-228600" eaLnBrk="0" fontAlgn="base" hangingPunct="0">
              <a:spcBef>
                <a:spcPct val="0"/>
              </a:spcBef>
              <a:spcAft>
                <a:spcPct val="0"/>
              </a:spcAft>
              <a:defRPr sz="2800">
                <a:solidFill>
                  <a:schemeClr val="tx1"/>
                </a:solidFill>
                <a:latin typeface="Arial" charset="0"/>
              </a:defRPr>
            </a:lvl7pPr>
            <a:lvl8pPr marL="3429000" indent="-228600" eaLnBrk="0" fontAlgn="base" hangingPunct="0">
              <a:spcBef>
                <a:spcPct val="0"/>
              </a:spcBef>
              <a:spcAft>
                <a:spcPct val="0"/>
              </a:spcAft>
              <a:defRPr sz="2800">
                <a:solidFill>
                  <a:schemeClr val="tx1"/>
                </a:solidFill>
                <a:latin typeface="Arial" charset="0"/>
              </a:defRPr>
            </a:lvl8pPr>
            <a:lvl9pPr marL="3886200" indent="-228600" eaLnBrk="0" fontAlgn="base" hangingPunct="0">
              <a:spcBef>
                <a:spcPct val="0"/>
              </a:spcBef>
              <a:spcAft>
                <a:spcPct val="0"/>
              </a:spcAft>
              <a:defRPr sz="2800">
                <a:solidFill>
                  <a:schemeClr val="tx1"/>
                </a:solidFill>
                <a:latin typeface="Arial" charset="0"/>
              </a:defRPr>
            </a:lvl9pPr>
          </a:lstStyle>
          <a:p>
            <a:pPr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buFontTx/>
              <a:buChar char="•"/>
              <a:defRPr/>
            </a:pPr>
            <a:r>
              <a:rPr lang="en-US" dirty="0">
                <a:solidFill>
                  <a:srgbClr val="FFFF66"/>
                </a:solidFill>
                <a:effectLst>
                  <a:outerShdw blurRad="38100" dist="38100" dir="2700000" algn="tl">
                    <a:srgbClr val="000000"/>
                  </a:outerShdw>
                </a:effectLst>
              </a:rPr>
              <a:t> </a:t>
            </a:r>
            <a:r>
              <a:rPr lang="en-US" dirty="0">
                <a:solidFill>
                  <a:srgbClr val="FFFF66"/>
                </a:solidFill>
                <a:effectLst>
                  <a:outerShdw blurRad="38100" dist="38100" dir="2700000" algn="tl">
                    <a:srgbClr val="000000"/>
                  </a:outerShdw>
                </a:effectLst>
                <a:latin typeface="Comic Sans MS" pitchFamily="66" charset="0"/>
              </a:rPr>
              <a:t>False negative results:</a:t>
            </a:r>
            <a:endParaRPr lang="en-US" sz="2400" dirty="0">
              <a:solidFill>
                <a:srgbClr val="FFFF66"/>
              </a:solidFill>
              <a:effectLst>
                <a:outerShdw blurRad="38100" dist="38100" dir="2700000" algn="tl">
                  <a:srgbClr val="000000"/>
                </a:outerShdw>
              </a:effectLst>
              <a:latin typeface="Comic Sans MS" pitchFamily="66" charset="0"/>
            </a:endParaRPr>
          </a:p>
          <a:p>
            <a:pPr lvl="1" eaLnBrk="1" hangingPunct="1">
              <a:spcBef>
                <a:spcPct val="50000"/>
              </a:spcBef>
              <a:buClr>
                <a:srgbClr val="FF3300"/>
              </a:buClr>
              <a:buSzPct val="150000"/>
              <a:buFontTx/>
              <a:buChar char="•"/>
              <a:defRPr/>
            </a:pPr>
            <a:r>
              <a:rPr lang="en-US" sz="2400" dirty="0">
                <a:solidFill>
                  <a:srgbClr val="FFFF66"/>
                </a:solidFill>
                <a:effectLst>
                  <a:outerShdw blurRad="38100" dist="38100" dir="2700000" algn="tl">
                    <a:srgbClr val="000000"/>
                  </a:outerShdw>
                </a:effectLst>
                <a:latin typeface="Comic Sans MS" pitchFamily="66" charset="0"/>
              </a:rPr>
              <a:t>Small lesions &lt; 8-10mm (limited spatial resolution of PET)</a:t>
            </a:r>
          </a:p>
          <a:p>
            <a:pPr lvl="1" eaLnBrk="1" hangingPunct="1">
              <a:spcBef>
                <a:spcPct val="50000"/>
              </a:spcBef>
              <a:buClr>
                <a:srgbClr val="FF3300"/>
              </a:buClr>
              <a:buSzPct val="150000"/>
              <a:buFontTx/>
              <a:buChar char="•"/>
              <a:defRPr/>
            </a:pPr>
            <a:r>
              <a:rPr lang="en-US" sz="2400" dirty="0">
                <a:solidFill>
                  <a:srgbClr val="FFFF66"/>
                </a:solidFill>
                <a:effectLst>
                  <a:outerShdw blurRad="38100" dist="38100" dir="2700000" algn="tl">
                    <a:srgbClr val="000000"/>
                  </a:outerShdw>
                </a:effectLst>
                <a:latin typeface="Comic Sans MS" pitchFamily="66" charset="0"/>
              </a:rPr>
              <a:t>Necrotic tissue</a:t>
            </a:r>
          </a:p>
          <a:p>
            <a:pPr lvl="1" eaLnBrk="1" hangingPunct="1">
              <a:spcBef>
                <a:spcPct val="50000"/>
              </a:spcBef>
              <a:buClr>
                <a:srgbClr val="FF3300"/>
              </a:buClr>
              <a:buSzPct val="150000"/>
              <a:buFontTx/>
              <a:buChar char="•"/>
              <a:defRPr/>
            </a:pPr>
            <a:r>
              <a:rPr lang="en-US" sz="2400" dirty="0" err="1">
                <a:solidFill>
                  <a:srgbClr val="FFFF66"/>
                </a:solidFill>
                <a:effectLst>
                  <a:outerShdw blurRad="38100" dist="38100" dir="2700000" algn="tl">
                    <a:srgbClr val="000000"/>
                  </a:outerShdw>
                </a:effectLst>
                <a:latin typeface="Comic Sans MS" pitchFamily="66" charset="0"/>
              </a:rPr>
              <a:t>Bronchoalveolar</a:t>
            </a:r>
            <a:r>
              <a:rPr lang="en-US" sz="2400" dirty="0">
                <a:solidFill>
                  <a:srgbClr val="FFFF66"/>
                </a:solidFill>
                <a:effectLst>
                  <a:outerShdw blurRad="38100" dist="38100" dir="2700000" algn="tl">
                    <a:srgbClr val="000000"/>
                  </a:outerShdw>
                </a:effectLst>
                <a:latin typeface="Comic Sans MS" pitchFamily="66" charset="0"/>
              </a:rPr>
              <a:t> carcinoma, </a:t>
            </a:r>
            <a:r>
              <a:rPr lang="en-US" sz="2400" dirty="0" err="1">
                <a:solidFill>
                  <a:srgbClr val="FFFF66"/>
                </a:solidFill>
                <a:effectLst>
                  <a:outerShdw blurRad="38100" dist="38100" dir="2700000" algn="tl">
                    <a:srgbClr val="000000"/>
                  </a:outerShdw>
                </a:effectLst>
                <a:latin typeface="Comic Sans MS" pitchFamily="66" charset="0"/>
              </a:rPr>
              <a:t>carcinoid</a:t>
            </a:r>
            <a:r>
              <a:rPr lang="en-US" sz="2400" dirty="0">
                <a:solidFill>
                  <a:srgbClr val="FFFF66"/>
                </a:solidFill>
                <a:effectLst>
                  <a:outerShdw blurRad="38100" dist="38100" dir="2700000" algn="tl">
                    <a:srgbClr val="000000"/>
                  </a:outerShdw>
                </a:effectLst>
                <a:latin typeface="Comic Sans MS" pitchFamily="66" charset="0"/>
              </a:rPr>
              <a:t>….</a:t>
            </a:r>
          </a:p>
          <a:p>
            <a:pPr lvl="1" eaLnBrk="1" hangingPunct="1">
              <a:spcBef>
                <a:spcPct val="50000"/>
              </a:spcBef>
              <a:buClr>
                <a:srgbClr val="FF3300"/>
              </a:buClr>
              <a:buSzPct val="150000"/>
              <a:buFontTx/>
              <a:buChar char="•"/>
              <a:defRPr/>
            </a:pPr>
            <a:r>
              <a:rPr lang="en-US" sz="2400" dirty="0">
                <a:solidFill>
                  <a:srgbClr val="FFFF66"/>
                </a:solidFill>
                <a:effectLst>
                  <a:outerShdw blurRad="38100" dist="38100" dir="2700000" algn="tl">
                    <a:srgbClr val="000000"/>
                  </a:outerShdw>
                </a:effectLst>
                <a:latin typeface="Comic Sans MS" pitchFamily="66" charset="0"/>
              </a:rPr>
              <a:t>Hyperglycemia, </a:t>
            </a:r>
            <a:r>
              <a:rPr lang="en-US" sz="2400" dirty="0" err="1">
                <a:solidFill>
                  <a:srgbClr val="FFFF66"/>
                </a:solidFill>
                <a:effectLst>
                  <a:outerShdw blurRad="38100" dist="38100" dir="2700000" algn="tl">
                    <a:srgbClr val="000000"/>
                  </a:outerShdw>
                </a:effectLst>
                <a:latin typeface="Comic Sans MS" pitchFamily="66" charset="0"/>
              </a:rPr>
              <a:t>hyperinsulinemia</a:t>
            </a:r>
            <a:r>
              <a:rPr lang="en-US" sz="2400" dirty="0">
                <a:solidFill>
                  <a:srgbClr val="FFFF66"/>
                </a:solidFill>
                <a:effectLst>
                  <a:outerShdw blurRad="38100" dist="38100" dir="2700000" algn="tl">
                    <a:srgbClr val="000000"/>
                  </a:outerShdw>
                </a:effectLst>
                <a:latin typeface="Comic Sans MS" pitchFamily="66" charset="0"/>
              </a:rPr>
              <a:t>, </a:t>
            </a:r>
            <a:r>
              <a:rPr lang="en-US" sz="2400" dirty="0" err="1">
                <a:solidFill>
                  <a:srgbClr val="FFFF66"/>
                </a:solidFill>
                <a:effectLst>
                  <a:outerShdw blurRad="38100" dist="38100" dir="2700000" algn="tl">
                    <a:srgbClr val="000000"/>
                  </a:outerShdw>
                </a:effectLst>
                <a:latin typeface="Comic Sans MS" pitchFamily="66" charset="0"/>
              </a:rPr>
              <a:t>corticosteriod</a:t>
            </a:r>
            <a:r>
              <a:rPr lang="en-US" sz="2400" dirty="0">
                <a:solidFill>
                  <a:srgbClr val="FFFF66"/>
                </a:solidFill>
                <a:effectLst>
                  <a:outerShdw blurRad="38100" dist="38100" dir="2700000" algn="tl">
                    <a:srgbClr val="000000"/>
                  </a:outerShdw>
                </a:effectLst>
                <a:latin typeface="Comic Sans MS" pitchFamily="66" charset="0"/>
              </a:rPr>
              <a:t> therapy</a:t>
            </a:r>
          </a:p>
          <a:p>
            <a:pPr lvl="1"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defRPr/>
            </a:pPr>
            <a:endParaRPr lang="en-US" sz="2400" dirty="0">
              <a:solidFill>
                <a:srgbClr val="FFFF66"/>
              </a:solidFill>
              <a:effectLst>
                <a:outerShdw blurRad="38100" dist="38100" dir="2700000" algn="tl">
                  <a:srgbClr val="000000"/>
                </a:outerShdw>
              </a:effectLst>
              <a:latin typeface="Times New Roman" pitchFamily="18" charset="0"/>
            </a:endParaRPr>
          </a:p>
          <a:p>
            <a:pPr eaLnBrk="1" hangingPunct="1">
              <a:spcBef>
                <a:spcPct val="50000"/>
              </a:spcBef>
              <a:buClr>
                <a:srgbClr val="FF3300"/>
              </a:buClr>
              <a:buSzPct val="150000"/>
              <a:defRPr/>
            </a:pPr>
            <a:r>
              <a:rPr lang="en-US" sz="2400" dirty="0">
                <a:solidFill>
                  <a:srgbClr val="FFFF66"/>
                </a:solidFill>
                <a:effectLst>
                  <a:outerShdw blurRad="38100" dist="38100" dir="2700000" algn="tl">
                    <a:srgbClr val="000000"/>
                  </a:outerShdw>
                </a:effectLst>
                <a:latin typeface="Times New Roman" pitchFamily="18" charset="0"/>
              </a:rPr>
              <a:t>   </a:t>
            </a:r>
          </a:p>
        </p:txBody>
      </p:sp>
      <p:sp>
        <p:nvSpPr>
          <p:cNvPr id="4" name="Title 1"/>
          <p:cNvSpPr txBox="1">
            <a:spLocks/>
          </p:cNvSpPr>
          <p:nvPr/>
        </p:nvSpPr>
        <p:spPr>
          <a:xfrm>
            <a:off x="1738313" y="357188"/>
            <a:ext cx="8058150" cy="785812"/>
          </a:xfrm>
          <a:prstGeom prst="rect">
            <a:avLst/>
          </a:prstGeom>
        </p:spPr>
        <p:txBody>
          <a:bodyPr/>
          <a:lstStyle/>
          <a:p>
            <a:pPr algn="ctr">
              <a:defRPr/>
            </a:pPr>
            <a:r>
              <a:rPr lang="en-US" sz="3600" b="1" kern="0" dirty="0">
                <a:solidFill>
                  <a:srgbClr val="FFFF00"/>
                </a:solidFill>
                <a:latin typeface="Comic Sans MS" pitchFamily="66" charset="0"/>
                <a:ea typeface="+mj-ea"/>
                <a:cs typeface="+mj-cs"/>
              </a:rPr>
              <a:t>Instead of CONCLUSION</a:t>
            </a:r>
          </a:p>
        </p:txBody>
      </p:sp>
      <p:sp>
        <p:nvSpPr>
          <p:cNvPr id="73732" name="Text Box 2"/>
          <p:cNvSpPr txBox="1">
            <a:spLocks noChangeArrowheads="1"/>
          </p:cNvSpPr>
          <p:nvPr/>
        </p:nvSpPr>
        <p:spPr bwMode="auto">
          <a:xfrm>
            <a:off x="2309813" y="1214438"/>
            <a:ext cx="7848600"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spcBef>
                <a:spcPct val="50000"/>
              </a:spcBef>
            </a:pPr>
            <a:r>
              <a:rPr lang="sr-Latn-CS" altLang="en-US" sz="3200" b="1" baseline="30000" dirty="0">
                <a:solidFill>
                  <a:srgbClr val="CC0000"/>
                </a:solidFill>
                <a:latin typeface="Comic Sans MS" panose="030F0702030302020204" pitchFamily="66" charset="0"/>
              </a:rPr>
              <a:t>18</a:t>
            </a:r>
            <a:r>
              <a:rPr lang="sr-Latn-CS" altLang="en-US" sz="3200" b="1" dirty="0">
                <a:solidFill>
                  <a:srgbClr val="CC0000"/>
                </a:solidFill>
                <a:latin typeface="Comic Sans MS" panose="030F0702030302020204" pitchFamily="66" charset="0"/>
              </a:rPr>
              <a:t>F-FDG-</a:t>
            </a:r>
            <a:r>
              <a:rPr lang="it-IT" altLang="en-US" sz="3200" b="1" dirty="0" smtClean="0">
                <a:solidFill>
                  <a:srgbClr val="CC0000"/>
                </a:solidFill>
                <a:latin typeface="Comic Sans MS" panose="030F0702030302020204" pitchFamily="66" charset="0"/>
              </a:rPr>
              <a:t>PET/CT</a:t>
            </a:r>
            <a:endParaRPr lang="en-US" altLang="en-US" sz="3200" b="1" dirty="0">
              <a:solidFill>
                <a:srgbClr val="CC0000"/>
              </a:solidFill>
              <a:latin typeface="Comic Sans MS" panose="030F0702030302020204" pitchFamily="66" charset="0"/>
            </a:endParaRPr>
          </a:p>
        </p:txBody>
      </p:sp>
    </p:spTree>
    <p:extLst>
      <p:ext uri="{BB962C8B-B14F-4D97-AF65-F5344CB8AC3E}">
        <p14:creationId xmlns:p14="http://schemas.microsoft.com/office/powerpoint/2010/main" xmlns="" val="82590114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09600" y="381000"/>
            <a:ext cx="11049000" cy="5094087"/>
          </a:xfrm>
          <a:prstGeom prst="rect">
            <a:avLst/>
          </a:prstGeom>
        </p:spPr>
        <p:txBody>
          <a:bodyPr wrap="square" lIns="0" tIns="12065" rIns="0" bIns="0">
            <a:spAutoFit/>
          </a:bodyPr>
          <a:lstStyle>
            <a:lvl1pPr marL="1676400">
              <a:defRPr>
                <a:solidFill>
                  <a:schemeClr val="tx1"/>
                </a:solidFill>
                <a:latin typeface="Arial" panose="020B0604020202020204" pitchFamily="34" charset="0"/>
              </a:defRPr>
            </a:lvl1pPr>
            <a:lvl2pPr marL="355600" indent="-47625">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algn="ctr" eaLnBrk="1" hangingPunct="1">
              <a:spcBef>
                <a:spcPts val="100"/>
              </a:spcBef>
            </a:pPr>
            <a:r>
              <a:rPr lang="sr-Latn-RS" altLang="en-US" sz="3600" b="1" dirty="0" smtClean="0">
                <a:solidFill>
                  <a:srgbClr val="FFFF66"/>
                </a:solidFill>
                <a:cs typeface="Arial" panose="020B0604020202020204" pitchFamily="34" charset="0"/>
              </a:rPr>
              <a:t>TUMOR-SEEKING RF</a:t>
            </a:r>
          </a:p>
          <a:p>
            <a:pPr marL="0" algn="ctr" eaLnBrk="1" hangingPunct="1">
              <a:spcBef>
                <a:spcPts val="100"/>
              </a:spcBef>
            </a:pPr>
            <a:endParaRPr lang="en-US" altLang="en-US" sz="2800" dirty="0" smtClean="0">
              <a:cs typeface="Arial" panose="020B0604020202020204" pitchFamily="34" charset="0"/>
            </a:endParaRPr>
          </a:p>
          <a:p>
            <a:pPr marL="0" indent="-457200" eaLnBrk="1" hangingPunct="1">
              <a:lnSpc>
                <a:spcPct val="80000"/>
              </a:lnSpc>
              <a:spcBef>
                <a:spcPts val="600"/>
              </a:spcBef>
              <a:buFont typeface="Arial" panose="020B0604020202020204" pitchFamily="34" charset="0"/>
              <a:buChar char="•"/>
            </a:pPr>
            <a:r>
              <a:rPr lang="en-US" altLang="en-US" sz="3200" b="1" dirty="0" smtClean="0">
                <a:solidFill>
                  <a:srgbClr val="FFFF66"/>
                </a:solidFill>
                <a:cs typeface="Arial" panose="020B0604020202020204" pitchFamily="34" charset="0"/>
              </a:rPr>
              <a:t>non-specific - with affinity for</a:t>
            </a:r>
            <a:r>
              <a:rPr lang="sr-Latn-RS" altLang="en-US" sz="3200" b="1" dirty="0" smtClean="0">
                <a:solidFill>
                  <a:srgbClr val="FFFF66"/>
                </a:solidFill>
                <a:cs typeface="Arial" panose="020B0604020202020204" pitchFamily="34" charset="0"/>
              </a:rPr>
              <a:t> tumors and </a:t>
            </a:r>
            <a:r>
              <a:rPr lang="en-US" altLang="en-US" sz="3200" b="1" dirty="0" smtClean="0">
                <a:solidFill>
                  <a:srgbClr val="FFFF66"/>
                </a:solidFill>
                <a:cs typeface="Arial" panose="020B0604020202020204" pitchFamily="34" charset="0"/>
              </a:rPr>
              <a:t>other pathological processes </a:t>
            </a:r>
            <a:endParaRPr lang="sr-Latn-RS" altLang="en-US" sz="3200" b="1" dirty="0" smtClean="0">
              <a:solidFill>
                <a:srgbClr val="FFFF66"/>
              </a:solidFill>
              <a:cs typeface="Arial" panose="020B0604020202020204" pitchFamily="34" charset="0"/>
            </a:endParaRPr>
          </a:p>
          <a:p>
            <a:pPr marL="0" indent="-457200" eaLnBrk="1" hangingPunct="1">
              <a:lnSpc>
                <a:spcPct val="80000"/>
              </a:lnSpc>
              <a:spcBef>
                <a:spcPts val="600"/>
              </a:spcBef>
              <a:buFont typeface="Arial" panose="020B0604020202020204" pitchFamily="34" charset="0"/>
              <a:buChar char="•"/>
            </a:pPr>
            <a:r>
              <a:rPr lang="en-US" altLang="en-US" sz="3200" b="1" dirty="0" smtClean="0">
                <a:solidFill>
                  <a:srgbClr val="FFFF66"/>
                </a:solidFill>
                <a:cs typeface="Arial" panose="020B0604020202020204" pitchFamily="34" charset="0"/>
              </a:rPr>
              <a:t>specific for certain types of tumors. </a:t>
            </a:r>
            <a:endParaRPr lang="sr-Latn-RS" altLang="en-US" sz="3200" b="1" dirty="0" smtClean="0">
              <a:solidFill>
                <a:srgbClr val="FFFF66"/>
              </a:solidFill>
              <a:cs typeface="Arial" panose="020B0604020202020204" pitchFamily="34" charset="0"/>
            </a:endParaRPr>
          </a:p>
          <a:p>
            <a:pPr marL="0" indent="-457200" eaLnBrk="1" hangingPunct="1">
              <a:lnSpc>
                <a:spcPct val="80000"/>
              </a:lnSpc>
              <a:spcBef>
                <a:spcPts val="600"/>
              </a:spcBef>
              <a:buFont typeface="Arial" panose="020B0604020202020204" pitchFamily="34" charset="0"/>
              <a:buChar char="•"/>
            </a:pPr>
            <a:endParaRPr lang="sr-Latn-RS" altLang="en-US" sz="3200" b="1" dirty="0" smtClean="0">
              <a:solidFill>
                <a:srgbClr val="FFFF66"/>
              </a:solidFill>
              <a:cs typeface="Arial" panose="020B0604020202020204" pitchFamily="34" charset="0"/>
            </a:endParaRPr>
          </a:p>
          <a:p>
            <a:pPr marL="0" indent="-457200" eaLnBrk="1" hangingPunct="1">
              <a:lnSpc>
                <a:spcPct val="80000"/>
              </a:lnSpc>
              <a:spcBef>
                <a:spcPts val="600"/>
              </a:spcBef>
            </a:pPr>
            <a:r>
              <a:rPr lang="en-US" altLang="en-US" sz="3200" b="1" dirty="0" smtClean="0">
                <a:solidFill>
                  <a:srgbClr val="FFFF66"/>
                </a:solidFill>
                <a:cs typeface="Arial" panose="020B0604020202020204" pitchFamily="34" charset="0"/>
              </a:rPr>
              <a:t>Mechanism of accumulation in tumor tissue</a:t>
            </a:r>
            <a:r>
              <a:rPr lang="sr-Latn-RS" altLang="en-US" sz="3200" b="1" dirty="0" smtClean="0">
                <a:solidFill>
                  <a:srgbClr val="FFFF66"/>
                </a:solidFill>
                <a:cs typeface="Arial" panose="020B0604020202020204" pitchFamily="34" charset="0"/>
              </a:rPr>
              <a:t>:</a:t>
            </a:r>
          </a:p>
          <a:p>
            <a:pPr marL="0" indent="-457200" eaLnBrk="1" hangingPunct="1">
              <a:lnSpc>
                <a:spcPct val="80000"/>
              </a:lnSpc>
              <a:spcBef>
                <a:spcPts val="600"/>
              </a:spcBef>
              <a:buFont typeface="Wingdings" pitchFamily="2" charset="2"/>
              <a:buChar char="Ø"/>
            </a:pPr>
            <a:r>
              <a:rPr lang="en-US" altLang="en-US" sz="3200" b="1" dirty="0" smtClean="0">
                <a:solidFill>
                  <a:srgbClr val="FFFF66"/>
                </a:solidFill>
                <a:cs typeface="Arial" panose="020B0604020202020204" pitchFamily="34" charset="0"/>
              </a:rPr>
              <a:t>extracellular (</a:t>
            </a:r>
            <a:r>
              <a:rPr lang="en-US" altLang="en-US" sz="3200" b="1" dirty="0" err="1" smtClean="0">
                <a:solidFill>
                  <a:srgbClr val="FFFF66"/>
                </a:solidFill>
                <a:cs typeface="Arial" panose="020B0604020202020204" pitchFamily="34" charset="0"/>
              </a:rPr>
              <a:t>intracapillary</a:t>
            </a:r>
            <a:r>
              <a:rPr lang="en-US" altLang="en-US" sz="3200" b="1" dirty="0" smtClean="0">
                <a:solidFill>
                  <a:srgbClr val="FFFF66"/>
                </a:solidFill>
                <a:cs typeface="Arial" panose="020B0604020202020204" pitchFamily="34" charset="0"/>
              </a:rPr>
              <a:t>, adsorption) </a:t>
            </a:r>
            <a:endParaRPr lang="sr-Latn-RS" altLang="en-US" sz="3200" b="1" dirty="0" smtClean="0">
              <a:solidFill>
                <a:srgbClr val="FFFF66"/>
              </a:solidFill>
              <a:cs typeface="Arial" panose="020B0604020202020204" pitchFamily="34" charset="0"/>
            </a:endParaRPr>
          </a:p>
          <a:p>
            <a:pPr marL="0" indent="-457200" eaLnBrk="1" hangingPunct="1">
              <a:lnSpc>
                <a:spcPct val="80000"/>
              </a:lnSpc>
              <a:spcBef>
                <a:spcPts val="600"/>
              </a:spcBef>
              <a:buFont typeface="Wingdings" pitchFamily="2" charset="2"/>
              <a:buChar char="Ø"/>
            </a:pPr>
            <a:r>
              <a:rPr lang="en-US" altLang="en-US" sz="3200" b="1" dirty="0" smtClean="0">
                <a:solidFill>
                  <a:srgbClr val="FFFF66"/>
                </a:solidFill>
                <a:cs typeface="Arial" panose="020B0604020202020204" pitchFamily="34" charset="0"/>
              </a:rPr>
              <a:t>binding to the cell membrane (receptor, </a:t>
            </a:r>
            <a:r>
              <a:rPr lang="en-US" altLang="en-US" sz="3200" b="1" dirty="0" err="1" smtClean="0">
                <a:solidFill>
                  <a:srgbClr val="FFFF66"/>
                </a:solidFill>
                <a:cs typeface="Arial" panose="020B0604020202020204" pitchFamily="34" charset="0"/>
              </a:rPr>
              <a:t>immunoreactive</a:t>
            </a:r>
            <a:r>
              <a:rPr lang="en-US" altLang="en-US" sz="3200" b="1" dirty="0" smtClean="0">
                <a:solidFill>
                  <a:srgbClr val="FFFF66"/>
                </a:solidFill>
                <a:cs typeface="Arial" panose="020B0604020202020204" pitchFamily="34" charset="0"/>
              </a:rPr>
              <a:t>)</a:t>
            </a:r>
            <a:endParaRPr lang="sr-Latn-RS" altLang="en-US" sz="3200" b="1" dirty="0" smtClean="0">
              <a:solidFill>
                <a:srgbClr val="FFFF66"/>
              </a:solidFill>
              <a:cs typeface="Arial" panose="020B0604020202020204" pitchFamily="34" charset="0"/>
            </a:endParaRPr>
          </a:p>
          <a:p>
            <a:pPr marL="0" indent="-457200" eaLnBrk="1" hangingPunct="1">
              <a:lnSpc>
                <a:spcPct val="80000"/>
              </a:lnSpc>
              <a:spcBef>
                <a:spcPts val="600"/>
              </a:spcBef>
              <a:buFont typeface="Wingdings" pitchFamily="2" charset="2"/>
              <a:buChar char="Ø"/>
            </a:pPr>
            <a:r>
              <a:rPr lang="en-US" altLang="en-US" sz="3200" b="1" dirty="0" smtClean="0">
                <a:solidFill>
                  <a:srgbClr val="FFFF66"/>
                </a:solidFill>
                <a:cs typeface="Arial" panose="020B0604020202020204" pitchFamily="34" charset="0"/>
              </a:rPr>
              <a:t>intracellular (metabolic).</a:t>
            </a:r>
            <a:endParaRPr lang="en-US" altLang="en-US" sz="3200" dirty="0">
              <a:cs typeface="Arial" panose="020B0604020202020204" pitchFamily="34" charset="0"/>
            </a:endParaRPr>
          </a:p>
        </p:txBody>
      </p:sp>
    </p:spTree>
  </p:cSld>
  <p:clrMapOvr>
    <a:masterClrMapping/>
  </p:clrMapOvr>
  <p:transition spd="slow"/>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Beam">
  <a:themeElements>
    <a:clrScheme name="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fontScheme name="Beam">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Beam 1">
        <a:dk1>
          <a:srgbClr val="1A006C"/>
        </a:dk1>
        <a:lt1>
          <a:srgbClr val="FFFFFF"/>
        </a:lt1>
        <a:dk2>
          <a:srgbClr val="000066"/>
        </a:dk2>
        <a:lt2>
          <a:srgbClr val="CCCCFF"/>
        </a:lt2>
        <a:accent1>
          <a:srgbClr val="0099CC"/>
        </a:accent1>
        <a:accent2>
          <a:srgbClr val="6600CC"/>
        </a:accent2>
        <a:accent3>
          <a:srgbClr val="AAAAB8"/>
        </a:accent3>
        <a:accent4>
          <a:srgbClr val="DADADA"/>
        </a:accent4>
        <a:accent5>
          <a:srgbClr val="AACAE2"/>
        </a:accent5>
        <a:accent6>
          <a:srgbClr val="5C00B9"/>
        </a:accent6>
        <a:hlink>
          <a:srgbClr val="9999FF"/>
        </a:hlink>
        <a:folHlink>
          <a:srgbClr val="33CCCC"/>
        </a:folHlink>
      </a:clrScheme>
      <a:clrMap bg1="dk2" tx1="lt1" bg2="dk1" tx2="lt2" accent1="accent1" accent2="accent2" accent3="accent3" accent4="accent4" accent5="accent5" accent6="accent6" hlink="hlink" folHlink="folHlink"/>
    </a:extraClrScheme>
    <a:extraClrScheme>
      <a:clrScheme name="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clrMap bg1="dk2" tx1="lt1" bg2="dk1" tx2="lt2" accent1="accent1" accent2="accent2" accent3="accent3" accent4="accent4" accent5="accent5" accent6="accent6" hlink="hlink" folHlink="folHlink"/>
    </a:extraClrScheme>
    <a:extraClrScheme>
      <a:clrScheme name="Beam 3">
        <a:dk1>
          <a:srgbClr val="3F4873"/>
        </a:dk1>
        <a:lt1>
          <a:srgbClr val="FFFFFF"/>
        </a:lt1>
        <a:dk2>
          <a:srgbClr val="4F598D"/>
        </a:dk2>
        <a:lt2>
          <a:srgbClr val="CCECFF"/>
        </a:lt2>
        <a:accent1>
          <a:srgbClr val="0099CC"/>
        </a:accent1>
        <a:accent2>
          <a:srgbClr val="4C8470"/>
        </a:accent2>
        <a:accent3>
          <a:srgbClr val="B2B5C5"/>
        </a:accent3>
        <a:accent4>
          <a:srgbClr val="DADADA"/>
        </a:accent4>
        <a:accent5>
          <a:srgbClr val="AACAE2"/>
        </a:accent5>
        <a:accent6>
          <a:srgbClr val="447765"/>
        </a:accent6>
        <a:hlink>
          <a:srgbClr val="99CC00"/>
        </a:hlink>
        <a:folHlink>
          <a:srgbClr val="96A4C8"/>
        </a:folHlink>
      </a:clrScheme>
      <a:clrMap bg1="dk2" tx1="lt1" bg2="dk1" tx2="lt2" accent1="accent1" accent2="accent2" accent3="accent3" accent4="accent4" accent5="accent5" accent6="accent6" hlink="hlink" folHlink="folHlink"/>
    </a:extraClrScheme>
    <a:extraClrScheme>
      <a:clrScheme name="Beam 4">
        <a:dk1>
          <a:srgbClr val="006E6B"/>
        </a:dk1>
        <a:lt1>
          <a:srgbClr val="FFFFFF"/>
        </a:lt1>
        <a:dk2>
          <a:srgbClr val="008080"/>
        </a:dk2>
        <a:lt2>
          <a:srgbClr val="E2EFCD"/>
        </a:lt2>
        <a:accent1>
          <a:srgbClr val="33CCCC"/>
        </a:accent1>
        <a:accent2>
          <a:srgbClr val="6352B8"/>
        </a:accent2>
        <a:accent3>
          <a:srgbClr val="AAC0C0"/>
        </a:accent3>
        <a:accent4>
          <a:srgbClr val="DADADA"/>
        </a:accent4>
        <a:accent5>
          <a:srgbClr val="ADE2E2"/>
        </a:accent5>
        <a:accent6>
          <a:srgbClr val="5949A6"/>
        </a:accent6>
        <a:hlink>
          <a:srgbClr val="CCFFFF"/>
        </a:hlink>
        <a:folHlink>
          <a:srgbClr val="99CCFF"/>
        </a:folHlink>
      </a:clrScheme>
      <a:clrMap bg1="dk2" tx1="lt1" bg2="dk1" tx2="lt2" accent1="accent1" accent2="accent2" accent3="accent3" accent4="accent4" accent5="accent5" accent6="accent6" hlink="hlink" folHlink="folHlink"/>
    </a:extraClrScheme>
    <a:extraClrScheme>
      <a:clrScheme name="Beam 5">
        <a:dk1>
          <a:srgbClr val="48562C"/>
        </a:dk1>
        <a:lt1>
          <a:srgbClr val="FFFFFF"/>
        </a:lt1>
        <a:dk2>
          <a:srgbClr val="546434"/>
        </a:dk2>
        <a:lt2>
          <a:srgbClr val="FFFFCC"/>
        </a:lt2>
        <a:accent1>
          <a:srgbClr val="7B8A6E"/>
        </a:accent1>
        <a:accent2>
          <a:srgbClr val="527C3A"/>
        </a:accent2>
        <a:accent3>
          <a:srgbClr val="B3B8AE"/>
        </a:accent3>
        <a:accent4>
          <a:srgbClr val="DADADA"/>
        </a:accent4>
        <a:accent5>
          <a:srgbClr val="BFC4BA"/>
        </a:accent5>
        <a:accent6>
          <a:srgbClr val="497034"/>
        </a:accent6>
        <a:hlink>
          <a:srgbClr val="55B55E"/>
        </a:hlink>
        <a:folHlink>
          <a:srgbClr val="85B3B1"/>
        </a:folHlink>
      </a:clrScheme>
      <a:clrMap bg1="dk2" tx1="lt1" bg2="dk1" tx2="lt2" accent1="accent1" accent2="accent2" accent3="accent3" accent4="accent4" accent5="accent5" accent6="accent6" hlink="hlink" folHlink="folHlink"/>
    </a:extraClrScheme>
    <a:extraClrScheme>
      <a:clrScheme name="Beam 6">
        <a:dk1>
          <a:srgbClr val="96B29E"/>
        </a:dk1>
        <a:lt1>
          <a:srgbClr val="FFFFFF"/>
        </a:lt1>
        <a:dk2>
          <a:srgbClr val="A5BDAC"/>
        </a:dk2>
        <a:lt2>
          <a:srgbClr val="FFFFCC"/>
        </a:lt2>
        <a:accent1>
          <a:srgbClr val="4E8880"/>
        </a:accent1>
        <a:accent2>
          <a:srgbClr val="2F71B9"/>
        </a:accent2>
        <a:accent3>
          <a:srgbClr val="CFDBD2"/>
        </a:accent3>
        <a:accent4>
          <a:srgbClr val="DADADA"/>
        </a:accent4>
        <a:accent5>
          <a:srgbClr val="B2C3C0"/>
        </a:accent5>
        <a:accent6>
          <a:srgbClr val="2A66A7"/>
        </a:accent6>
        <a:hlink>
          <a:srgbClr val="9DC0E7"/>
        </a:hlink>
        <a:folHlink>
          <a:srgbClr val="54CA89"/>
        </a:folHlink>
      </a:clrScheme>
      <a:clrMap bg1="dk2" tx1="lt1" bg2="dk1" tx2="lt2" accent1="accent1" accent2="accent2" accent3="accent3" accent4="accent4" accent5="accent5" accent6="accent6" hlink="hlink" folHlink="folHlink"/>
    </a:extraClrScheme>
    <a:extraClrScheme>
      <a:clrScheme name="Beam 7">
        <a:dk1>
          <a:srgbClr val="D49C00"/>
        </a:dk1>
        <a:lt1>
          <a:srgbClr val="FFFFFF"/>
        </a:lt1>
        <a:dk2>
          <a:srgbClr val="CC9900"/>
        </a:dk2>
        <a:lt2>
          <a:srgbClr val="CEBD40"/>
        </a:lt2>
        <a:accent1>
          <a:srgbClr val="CC6600"/>
        </a:accent1>
        <a:accent2>
          <a:srgbClr val="808000"/>
        </a:accent2>
        <a:accent3>
          <a:srgbClr val="E2CAAA"/>
        </a:accent3>
        <a:accent4>
          <a:srgbClr val="DADADA"/>
        </a:accent4>
        <a:accent5>
          <a:srgbClr val="E2B8AA"/>
        </a:accent5>
        <a:accent6>
          <a:srgbClr val="737300"/>
        </a:accent6>
        <a:hlink>
          <a:srgbClr val="FF9900"/>
        </a:hlink>
        <a:folHlink>
          <a:srgbClr val="FFFF99"/>
        </a:folHlink>
      </a:clrScheme>
      <a:clrMap bg1="dk2" tx1="lt1" bg2="dk1" tx2="lt2" accent1="accent1" accent2="accent2" accent3="accent3" accent4="accent4" accent5="accent5" accent6="accent6" hlink="hlink" folHlink="folHlink"/>
    </a:extraClrScheme>
    <a:extraClrScheme>
      <a:clrScheme name="Beam 8">
        <a:dk1>
          <a:srgbClr val="881700"/>
        </a:dk1>
        <a:lt1>
          <a:srgbClr val="FAF9E6"/>
        </a:lt1>
        <a:dk2>
          <a:srgbClr val="990000"/>
        </a:dk2>
        <a:lt2>
          <a:srgbClr val="EADC78"/>
        </a:lt2>
        <a:accent1>
          <a:srgbClr val="FF6600"/>
        </a:accent1>
        <a:accent2>
          <a:srgbClr val="B86D52"/>
        </a:accent2>
        <a:accent3>
          <a:srgbClr val="CAAAAA"/>
        </a:accent3>
        <a:accent4>
          <a:srgbClr val="D6D5C4"/>
        </a:accent4>
        <a:accent5>
          <a:srgbClr val="FFB8AA"/>
        </a:accent5>
        <a:accent6>
          <a:srgbClr val="A66249"/>
        </a:accent6>
        <a:hlink>
          <a:srgbClr val="D78D15"/>
        </a:hlink>
        <a:folHlink>
          <a:srgbClr val="C6B37E"/>
        </a:folHlink>
      </a:clrScheme>
      <a:clrMap bg1="dk2" tx1="lt1" bg2="dk1" tx2="lt2" accent1="accent1" accent2="accent2" accent3="accent3" accent4="accent4" accent5="accent5" accent6="accent6" hlink="hlink" folHlink="folHlink"/>
    </a:extraClrScheme>
    <a:extraClrScheme>
      <a:clrScheme name="Beam 9">
        <a:dk1>
          <a:srgbClr val="000000"/>
        </a:dk1>
        <a:lt1>
          <a:srgbClr val="FFFFFF"/>
        </a:lt1>
        <a:dk2>
          <a:srgbClr val="000000"/>
        </a:dk2>
        <a:lt2>
          <a:srgbClr val="DDDDDD"/>
        </a:lt2>
        <a:accent1>
          <a:srgbClr val="E6F5F6"/>
        </a:accent1>
        <a:accent2>
          <a:srgbClr val="A5E1A8"/>
        </a:accent2>
        <a:accent3>
          <a:srgbClr val="FFFFFF"/>
        </a:accent3>
        <a:accent4>
          <a:srgbClr val="000000"/>
        </a:accent4>
        <a:accent5>
          <a:srgbClr val="F0F9FA"/>
        </a:accent5>
        <a:accent6>
          <a:srgbClr val="95CC98"/>
        </a:accent6>
        <a:hlink>
          <a:srgbClr val="5B00B6"/>
        </a:hlink>
        <a:folHlink>
          <a:srgbClr val="34988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otalTime>1335</TotalTime>
  <Words>2866</Words>
  <Application>Microsoft Office PowerPoint</Application>
  <PresentationFormat>Custom</PresentationFormat>
  <Paragraphs>446</Paragraphs>
  <Slides>81</Slides>
  <Notes>10</Notes>
  <HiddenSlides>1</HiddenSlides>
  <MMClips>0</MMClips>
  <ScaleCrop>false</ScaleCrop>
  <HeadingPairs>
    <vt:vector size="4" baseType="variant">
      <vt:variant>
        <vt:lpstr>Theme</vt:lpstr>
      </vt:variant>
      <vt:variant>
        <vt:i4>2</vt:i4>
      </vt:variant>
      <vt:variant>
        <vt:lpstr>Slide Titles</vt:lpstr>
      </vt:variant>
      <vt:variant>
        <vt:i4>81</vt:i4>
      </vt:variant>
    </vt:vector>
  </HeadingPairs>
  <TitlesOfParts>
    <vt:vector size="83" baseType="lpstr">
      <vt:lpstr>Beam</vt:lpstr>
      <vt:lpstr>Origin</vt:lpstr>
      <vt:lpstr>Slide 1</vt:lpstr>
      <vt:lpstr>Malignant tumors are a large group of over 100 diseases that are biologically very different. Malignant transformation is a process in which a healthy cell becomes a cancer cell through a series of alterations and then their uncontrolled proliferation. The transformation process occurs either spontaneously by random mutation, or by gene rearrangement, or by induction by chemical, physical, or viral carcinogens.</vt:lpstr>
      <vt:lpstr>Slide 3</vt:lpstr>
      <vt:lpstr>Slide 4</vt:lpstr>
      <vt:lpstr>Slide 5</vt:lpstr>
      <vt:lpstr>Slide 6</vt:lpstr>
      <vt:lpstr>What are the nuclear medicine imaging methods?</vt:lpstr>
      <vt:lpstr>Slide 8</vt:lpstr>
      <vt:lpstr>Slide 9</vt:lpstr>
      <vt:lpstr>THERANOSTICS</vt:lpstr>
      <vt:lpstr>Slide 11</vt:lpstr>
      <vt:lpstr>Slide 12</vt:lpstr>
      <vt:lpstr>Slide 13</vt:lpstr>
      <vt:lpstr>Bone Scan Indications</vt:lpstr>
      <vt:lpstr>Slide 15</vt:lpstr>
      <vt:lpstr>Slide 16</vt:lpstr>
      <vt:lpstr>Slide 17</vt:lpstr>
      <vt:lpstr>Slide 18</vt:lpstr>
      <vt:lpstr>Ewing’s Sarcoma    Usually affects young people, that is why we can see growth plates. The primary diagnosis of bone tumor is to determine the local extent and to search for distant metastasis. </vt:lpstr>
      <vt:lpstr>Slide 20</vt:lpstr>
      <vt:lpstr>Slide 21</vt:lpstr>
      <vt:lpstr>Slide 22</vt:lpstr>
      <vt:lpstr>Somatostatin Receptor Imaging</vt:lpstr>
      <vt:lpstr>Slide 24</vt:lpstr>
      <vt:lpstr>SSTR imaging</vt:lpstr>
      <vt:lpstr>Slide 26</vt:lpstr>
      <vt:lpstr>SSTR Staging e.g. before PRRT, evaluation of receptor status, detection of unknown primary tumors (CUP syndrome)</vt:lpstr>
      <vt:lpstr>Re-staging, Follow-up e.g. in patients with rising tumor markers (chromogranin, serotonin, calcitonin, glucagon) for detection of recurrence</vt:lpstr>
      <vt:lpstr>Slide 29</vt:lpstr>
      <vt:lpstr>Slide 30</vt:lpstr>
      <vt:lpstr>Slide 31</vt:lpstr>
      <vt:lpstr>Slide 32</vt:lpstr>
      <vt:lpstr>Slide 33</vt:lpstr>
      <vt:lpstr>Slide 34</vt:lpstr>
      <vt:lpstr>PROSTATE CANCER</vt:lpstr>
      <vt:lpstr>BREAST CANCER</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18F-FDG PET/CT in Oncology</vt:lpstr>
      <vt:lpstr>Slide 54</vt:lpstr>
      <vt:lpstr>Slide 55</vt:lpstr>
      <vt:lpstr>Identification and localisation of disease foci  18F-FDG-PET can reveal the primary location of the tumor in 1/3 of patients with cancer of unknown location</vt:lpstr>
      <vt:lpstr>Nasophargeal cancer with LN metastasis</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11C-methionine</vt:lpstr>
      <vt:lpstr>Bone metastases 18F-Na Fluoride</vt:lpstr>
      <vt:lpstr>Slide 73</vt:lpstr>
      <vt:lpstr>Slide 74</vt:lpstr>
      <vt:lpstr>Slide 75</vt:lpstr>
      <vt:lpstr>Slide 76</vt:lpstr>
      <vt:lpstr>Slide 77</vt:lpstr>
      <vt:lpstr>Slide 78</vt:lpstr>
      <vt:lpstr>CONCLUSION</vt:lpstr>
      <vt:lpstr>Slide 80</vt:lpstr>
      <vt:lpstr>Slide 81</vt:lpstr>
    </vt:vector>
  </TitlesOfParts>
  <Company>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Milovan D. Matovic</dc:creator>
  <cp:lastModifiedBy>Korisnik</cp:lastModifiedBy>
  <cp:revision>107</cp:revision>
  <dcterms:created xsi:type="dcterms:W3CDTF">2007-12-08T18:33:37Z</dcterms:created>
  <dcterms:modified xsi:type="dcterms:W3CDTF">2023-11-22T21:36:36Z</dcterms:modified>
</cp:coreProperties>
</file>